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41" r:id="rId2"/>
    <p:sldId id="300" r:id="rId3"/>
    <p:sldId id="354" r:id="rId4"/>
    <p:sldId id="358" r:id="rId5"/>
    <p:sldId id="357" r:id="rId6"/>
    <p:sldId id="359" r:id="rId7"/>
    <p:sldId id="360" r:id="rId8"/>
    <p:sldId id="270" r:id="rId9"/>
  </p:sldIdLst>
  <p:sldSz cx="9144000" cy="5143500" type="screen16x9"/>
  <p:notesSz cx="6810375" cy="99425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847">
          <p15:clr>
            <a:srgbClr val="A4A3A4"/>
          </p15:clr>
        </p15:guide>
        <p15:guide id="2" pos="1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bastian Klee" initials="SK" lastIdx="1" clrIdx="0">
    <p:extLst>
      <p:ext uri="{19B8F6BF-5375-455C-9EA6-DF929625EA0E}">
        <p15:presenceInfo xmlns:p15="http://schemas.microsoft.com/office/powerpoint/2012/main" userId="Sebastian Kle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44" autoAdjust="0"/>
    <p:restoredTop sz="96291" autoAdjust="0"/>
  </p:normalViewPr>
  <p:slideViewPr>
    <p:cSldViewPr>
      <p:cViewPr varScale="1">
        <p:scale>
          <a:sx n="174" d="100"/>
          <a:sy n="174" d="100"/>
        </p:scale>
        <p:origin x="156" y="240"/>
      </p:cViewPr>
      <p:guideLst>
        <p:guide orient="horz" pos="1847"/>
        <p:guide pos="1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28" d="100"/>
          <a:sy n="128" d="100"/>
        </p:scale>
        <p:origin x="3736" y="168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51366" cy="496585"/>
          </a:xfrm>
          <a:prstGeom prst="rect">
            <a:avLst/>
          </a:prstGeom>
        </p:spPr>
        <p:txBody>
          <a:bodyPr vert="horz" lIns="88369" tIns="44184" rIns="88369" bIns="44184" rtlCol="0"/>
          <a:lstStyle>
            <a:lvl1pPr algn="l">
              <a:defRPr sz="11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7489" y="4"/>
            <a:ext cx="2951366" cy="496585"/>
          </a:xfrm>
          <a:prstGeom prst="rect">
            <a:avLst/>
          </a:prstGeom>
        </p:spPr>
        <p:txBody>
          <a:bodyPr vert="horz" lIns="88369" tIns="44184" rIns="88369" bIns="44184" rtlCol="0"/>
          <a:lstStyle>
            <a:lvl1pPr algn="r">
              <a:defRPr sz="1100"/>
            </a:lvl1pPr>
          </a:lstStyle>
          <a:p>
            <a:fld id="{4FC172B3-935E-4A08-8FF7-7777B04B75F5}" type="datetimeFigureOut">
              <a:rPr lang="de-DE" smtClean="0"/>
              <a:pPr/>
              <a:t>26.10.2020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44388"/>
            <a:ext cx="2951366" cy="496585"/>
          </a:xfrm>
          <a:prstGeom prst="rect">
            <a:avLst/>
          </a:prstGeom>
        </p:spPr>
        <p:txBody>
          <a:bodyPr vert="horz" lIns="88369" tIns="44184" rIns="88369" bIns="44184" rtlCol="0" anchor="b"/>
          <a:lstStyle>
            <a:lvl1pPr algn="l">
              <a:defRPr sz="11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7489" y="9444388"/>
            <a:ext cx="2951366" cy="496585"/>
          </a:xfrm>
          <a:prstGeom prst="rect">
            <a:avLst/>
          </a:prstGeom>
        </p:spPr>
        <p:txBody>
          <a:bodyPr vert="horz" lIns="88369" tIns="44184" rIns="88369" bIns="44184" rtlCol="0" anchor="b"/>
          <a:lstStyle>
            <a:lvl1pPr algn="r">
              <a:defRPr sz="1100"/>
            </a:lvl1pPr>
          </a:lstStyle>
          <a:p>
            <a:fld id="{FC47DC32-13B9-43DB-B51E-342161CFFBB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7497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60" cy="497684"/>
          </a:xfrm>
          <a:prstGeom prst="rect">
            <a:avLst/>
          </a:prstGeom>
        </p:spPr>
        <p:txBody>
          <a:bodyPr vert="horz" lIns="92300" tIns="46150" rIns="92300" bIns="4615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8293" y="1"/>
            <a:ext cx="2950460" cy="497684"/>
          </a:xfrm>
          <a:prstGeom prst="rect">
            <a:avLst/>
          </a:prstGeom>
        </p:spPr>
        <p:txBody>
          <a:bodyPr vert="horz" lIns="92300" tIns="46150" rIns="92300" bIns="46150" rtlCol="0"/>
          <a:lstStyle>
            <a:lvl1pPr algn="r">
              <a:defRPr sz="1200"/>
            </a:lvl1pPr>
          </a:lstStyle>
          <a:p>
            <a:fld id="{15F42549-861A-4ACA-BE09-C5A8D05F2135}" type="datetimeFigureOut">
              <a:rPr lang="de-DE" smtClean="0"/>
              <a:pPr/>
              <a:t>26.10.2020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325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0" tIns="46150" rIns="92300" bIns="4615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877" y="4722419"/>
            <a:ext cx="5448625" cy="4474368"/>
          </a:xfrm>
          <a:prstGeom prst="rect">
            <a:avLst/>
          </a:prstGeom>
        </p:spPr>
        <p:txBody>
          <a:bodyPr vert="horz" lIns="92300" tIns="46150" rIns="92300" bIns="4615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3244"/>
            <a:ext cx="2950460" cy="497681"/>
          </a:xfrm>
          <a:prstGeom prst="rect">
            <a:avLst/>
          </a:prstGeom>
        </p:spPr>
        <p:txBody>
          <a:bodyPr vert="horz" lIns="92300" tIns="46150" rIns="92300" bIns="4615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8293" y="9443244"/>
            <a:ext cx="2950460" cy="497681"/>
          </a:xfrm>
          <a:prstGeom prst="rect">
            <a:avLst/>
          </a:prstGeom>
        </p:spPr>
        <p:txBody>
          <a:bodyPr vert="horz" lIns="92300" tIns="46150" rIns="92300" bIns="46150" rtlCol="0" anchor="b"/>
          <a:lstStyle>
            <a:lvl1pPr algn="r">
              <a:defRPr sz="1200"/>
            </a:lvl1pPr>
          </a:lstStyle>
          <a:p>
            <a:fld id="{080D266B-EF8C-4B5B-8E58-6F49E581352D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5210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D266B-EF8C-4B5B-8E58-6F49E581352D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8332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D266B-EF8C-4B5B-8E58-6F49E581352D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9277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D266B-EF8C-4B5B-8E58-6F49E581352D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8503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D266B-EF8C-4B5B-8E58-6F49E581352D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47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nfang mit PoINT ohne Seitenzah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000153" cy="720000"/>
          </a:xfrm>
          <a:prstGeom prst="rect">
            <a:avLst/>
          </a:prstGeom>
        </p:spPr>
      </p:pic>
      <p:sp>
        <p:nvSpPr>
          <p:cNvPr id="12" name="Text Box 16"/>
          <p:cNvSpPr txBox="1">
            <a:spLocks noChangeArrowheads="1"/>
          </p:cNvSpPr>
          <p:nvPr userDrawn="1"/>
        </p:nvSpPr>
        <p:spPr bwMode="auto">
          <a:xfrm>
            <a:off x="179388" y="4803998"/>
            <a:ext cx="2952452" cy="30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6016" tIns="28008" rIns="56016" bIns="28008">
            <a:spAutoFit/>
          </a:bodyPr>
          <a:lstStyle/>
          <a:p>
            <a:pPr defTabSz="911225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800" spc="100" dirty="0">
                <a:latin typeface="PT Sans" pitchFamily="34" charset="0"/>
                <a:cs typeface="+mn-cs"/>
              </a:rPr>
              <a:t>© </a:t>
            </a:r>
            <a:r>
              <a:rPr lang="en-US" sz="800" spc="0" baseline="0" dirty="0">
                <a:latin typeface="PT Sans" pitchFamily="34" charset="0"/>
                <a:cs typeface="+mn-cs"/>
              </a:rPr>
              <a:t>2020</a:t>
            </a:r>
            <a:r>
              <a:rPr lang="en-US" sz="800" spc="100" dirty="0">
                <a:latin typeface="PT Sans" pitchFamily="34" charset="0"/>
                <a:cs typeface="+mn-cs"/>
              </a:rPr>
              <a:t> </a:t>
            </a:r>
            <a:r>
              <a:rPr lang="de-DE" sz="800" spc="0" noProof="0" dirty="0">
                <a:latin typeface="PT Sans" panose="020B0503020203020204" pitchFamily="34" charset="0"/>
                <a:cs typeface="+mn-cs"/>
              </a:rPr>
              <a:t>PoINT</a:t>
            </a:r>
            <a:r>
              <a:rPr lang="en-US" sz="800" spc="0" dirty="0">
                <a:latin typeface="PT Sans" panose="020B0503020203020204" pitchFamily="34" charset="0"/>
                <a:cs typeface="+mn-cs"/>
              </a:rPr>
              <a:t> Software &amp; Systems GmbH</a:t>
            </a:r>
            <a:br>
              <a:rPr lang="en-US" sz="800" spc="0" dirty="0">
                <a:latin typeface="PT Sans" panose="020B0503020203020204" pitchFamily="34" charset="0"/>
                <a:cs typeface="+mn-cs"/>
              </a:rPr>
            </a:br>
            <a:r>
              <a:rPr lang="en-US" sz="800" spc="0" dirty="0">
                <a:latin typeface="PT Sans" panose="020B0503020203020204" pitchFamily="34" charset="0"/>
                <a:cs typeface="+mn-cs"/>
              </a:rPr>
              <a:t>All rights reserved.</a:t>
            </a:r>
          </a:p>
        </p:txBody>
      </p:sp>
      <p:cxnSp>
        <p:nvCxnSpPr>
          <p:cNvPr id="21" name="Gerade Verbindung 20"/>
          <p:cNvCxnSpPr/>
          <p:nvPr userDrawn="1"/>
        </p:nvCxnSpPr>
        <p:spPr>
          <a:xfrm>
            <a:off x="0" y="4731990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 userDrawn="1"/>
        </p:nvCxnSpPr>
        <p:spPr>
          <a:xfrm>
            <a:off x="508" y="951570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el 46"/>
          <p:cNvSpPr txBox="1">
            <a:spLocks/>
          </p:cNvSpPr>
          <p:nvPr userDrawn="1"/>
        </p:nvSpPr>
        <p:spPr>
          <a:xfrm>
            <a:off x="508" y="195486"/>
            <a:ext cx="9107996" cy="57606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de-DE" sz="2800" dirty="0">
                <a:latin typeface="PT Sans Bold" panose="020B0703020203020204" pitchFamily="34" charset="0"/>
              </a:rPr>
              <a:t>PoINT</a:t>
            </a:r>
            <a:r>
              <a:rPr lang="de-DE" sz="2800" baseline="0" dirty="0">
                <a:latin typeface="PT Sans Bold" panose="020B0703020203020204" pitchFamily="34" charset="0"/>
              </a:rPr>
              <a:t> Software &amp; Systems</a:t>
            </a:r>
            <a:endParaRPr lang="de-DE" sz="1800" dirty="0">
              <a:latin typeface="PT Sans Bold" panose="020B0703020203020204" pitchFamily="34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 userDrawn="1"/>
        </p:nvSpPr>
        <p:spPr bwMode="auto">
          <a:xfrm>
            <a:off x="0" y="4803998"/>
            <a:ext cx="9144000" cy="210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6016" tIns="28008" rIns="56016" bIns="28008">
            <a:spAutoFit/>
          </a:bodyPr>
          <a:lstStyle/>
          <a:p>
            <a:pPr algn="ctr" defTabSz="911225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spc="0" noProof="0" dirty="0">
                <a:latin typeface="PT Sans" panose="020B0503020203020204" pitchFamily="34" charset="0"/>
                <a:cs typeface="+mn-cs"/>
              </a:rPr>
              <a:t>Confidential</a:t>
            </a:r>
          </a:p>
        </p:txBody>
      </p:sp>
      <p:sp>
        <p:nvSpPr>
          <p:cNvPr id="9" name="Text Box 16">
            <a:extLst>
              <a:ext uri="{FF2B5EF4-FFF2-40B4-BE49-F238E27FC236}">
                <a16:creationId xmlns:a16="http://schemas.microsoft.com/office/drawing/2014/main" id="{C37C92C4-5252-EC4F-9705-D5066F0A924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128321" y="4789246"/>
            <a:ext cx="1908175" cy="30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016" tIns="28008" rIns="56016" bIns="28008">
            <a:spAutoFit/>
          </a:bodyPr>
          <a:lstStyle/>
          <a:p>
            <a:pPr algn="r" defTabSz="911225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 spc="0" dirty="0">
                <a:latin typeface="PT Sans" panose="020B0503020203020204" pitchFamily="34" charset="0"/>
                <a:cs typeface="+mn-cs"/>
              </a:rPr>
              <a:t>www.point.de</a:t>
            </a:r>
          </a:p>
        </p:txBody>
      </p:sp>
    </p:spTree>
    <p:extLst>
      <p:ext uri="{BB962C8B-B14F-4D97-AF65-F5344CB8AC3E}">
        <p14:creationId xmlns:p14="http://schemas.microsoft.com/office/powerpoint/2010/main" val="388655748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nfang mit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000153" cy="720000"/>
          </a:xfrm>
          <a:prstGeom prst="rect">
            <a:avLst/>
          </a:prstGeom>
        </p:spPr>
      </p:pic>
      <p:sp>
        <p:nvSpPr>
          <p:cNvPr id="12" name="Text Box 16"/>
          <p:cNvSpPr txBox="1">
            <a:spLocks noChangeArrowheads="1"/>
          </p:cNvSpPr>
          <p:nvPr userDrawn="1"/>
        </p:nvSpPr>
        <p:spPr bwMode="auto">
          <a:xfrm>
            <a:off x="179388" y="4803998"/>
            <a:ext cx="2952452" cy="30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6016" tIns="28008" rIns="56016" bIns="28008">
            <a:spAutoFit/>
          </a:bodyPr>
          <a:lstStyle/>
          <a:p>
            <a:pPr defTabSz="911225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800" spc="100" dirty="0">
                <a:latin typeface="PT Sans" pitchFamily="34" charset="0"/>
                <a:cs typeface="+mn-cs"/>
              </a:rPr>
              <a:t>© </a:t>
            </a:r>
            <a:r>
              <a:rPr lang="en-US" sz="800" spc="0" baseline="0" dirty="0">
                <a:latin typeface="PT Sans" pitchFamily="34" charset="0"/>
                <a:cs typeface="+mn-cs"/>
              </a:rPr>
              <a:t>2020</a:t>
            </a:r>
            <a:r>
              <a:rPr lang="en-US" sz="800" spc="100" dirty="0">
                <a:latin typeface="PT Sans" pitchFamily="34" charset="0"/>
                <a:cs typeface="+mn-cs"/>
              </a:rPr>
              <a:t> </a:t>
            </a:r>
            <a:r>
              <a:rPr lang="de-DE" sz="800" spc="0" noProof="0" dirty="0">
                <a:latin typeface="PT Sans" panose="020B0503020203020204" pitchFamily="34" charset="0"/>
                <a:cs typeface="+mn-cs"/>
              </a:rPr>
              <a:t>PoINT</a:t>
            </a:r>
            <a:r>
              <a:rPr lang="en-US" sz="800" spc="0" dirty="0">
                <a:latin typeface="PT Sans" panose="020B0503020203020204" pitchFamily="34" charset="0"/>
                <a:cs typeface="+mn-cs"/>
              </a:rPr>
              <a:t> Software &amp; Systems GmbH</a:t>
            </a:r>
            <a:br>
              <a:rPr lang="en-US" sz="800" spc="0" dirty="0">
                <a:latin typeface="PT Sans" panose="020B0503020203020204" pitchFamily="34" charset="0"/>
                <a:cs typeface="+mn-cs"/>
              </a:rPr>
            </a:br>
            <a:r>
              <a:rPr lang="en-US" sz="800" spc="0" dirty="0">
                <a:latin typeface="PT Sans" panose="020B0503020203020204" pitchFamily="34" charset="0"/>
                <a:cs typeface="+mn-cs"/>
              </a:rPr>
              <a:t>All rights reserved.</a:t>
            </a:r>
          </a:p>
        </p:txBody>
      </p:sp>
      <p:sp>
        <p:nvSpPr>
          <p:cNvPr id="16" name="Text Box 16"/>
          <p:cNvSpPr txBox="1">
            <a:spLocks noChangeArrowheads="1"/>
          </p:cNvSpPr>
          <p:nvPr userDrawn="1"/>
        </p:nvSpPr>
        <p:spPr bwMode="auto">
          <a:xfrm>
            <a:off x="7128321" y="4789246"/>
            <a:ext cx="1908175" cy="30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016" tIns="28008" rIns="56016" bIns="28008">
            <a:spAutoFit/>
          </a:bodyPr>
          <a:lstStyle/>
          <a:p>
            <a:pPr algn="r" defTabSz="911225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 spc="0" dirty="0">
                <a:latin typeface="PT Sans" panose="020B0503020203020204" pitchFamily="34" charset="0"/>
                <a:cs typeface="+mn-cs"/>
              </a:rPr>
              <a:t>www.point.de</a:t>
            </a:r>
          </a:p>
        </p:txBody>
      </p:sp>
      <p:cxnSp>
        <p:nvCxnSpPr>
          <p:cNvPr id="21" name="Gerade Verbindung 20"/>
          <p:cNvCxnSpPr/>
          <p:nvPr userDrawn="1"/>
        </p:nvCxnSpPr>
        <p:spPr>
          <a:xfrm>
            <a:off x="0" y="4731990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 userDrawn="1"/>
        </p:nvCxnSpPr>
        <p:spPr>
          <a:xfrm>
            <a:off x="508" y="951570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el 46"/>
          <p:cNvSpPr txBox="1">
            <a:spLocks/>
          </p:cNvSpPr>
          <p:nvPr userDrawn="1"/>
        </p:nvSpPr>
        <p:spPr>
          <a:xfrm>
            <a:off x="508" y="195486"/>
            <a:ext cx="9107996" cy="57606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de-DE" sz="2800" dirty="0">
                <a:latin typeface="PT Sans Bold" panose="020B0703020203020204" pitchFamily="34" charset="0"/>
              </a:rPr>
              <a:t>PoINT</a:t>
            </a:r>
            <a:r>
              <a:rPr lang="de-DE" sz="2800" baseline="0" dirty="0">
                <a:latin typeface="PT Sans Bold" panose="020B0703020203020204" pitchFamily="34" charset="0"/>
              </a:rPr>
              <a:t> Software &amp; Systems</a:t>
            </a:r>
            <a:endParaRPr lang="de-DE" sz="1800" dirty="0">
              <a:latin typeface="PT Sans Bold" panose="020B0703020203020204" pitchFamily="34" charset="0"/>
            </a:endParaRPr>
          </a:p>
        </p:txBody>
      </p:sp>
      <p:sp>
        <p:nvSpPr>
          <p:cNvPr id="13" name="Text Box 16">
            <a:extLst>
              <a:ext uri="{FF2B5EF4-FFF2-40B4-BE49-F238E27FC236}">
                <a16:creationId xmlns:a16="http://schemas.microsoft.com/office/drawing/2014/main" id="{B81B44A3-CBA0-2B41-8480-3ED3AC7F0C5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5496" y="4803998"/>
            <a:ext cx="9073008" cy="30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6016" tIns="28008" rIns="56016" bIns="28008">
            <a:spAutoFit/>
          </a:bodyPr>
          <a:lstStyle/>
          <a:p>
            <a:pPr algn="ctr" defTabSz="911225" fontAlgn="auto">
              <a:spcBef>
                <a:spcPct val="50000"/>
              </a:spcBef>
              <a:spcAft>
                <a:spcPts val="0"/>
              </a:spcAft>
              <a:defRPr/>
            </a:pPr>
            <a:fld id="{D16DE9BE-06CA-4F42-BABB-E29E811B36C6}" type="slidenum">
              <a:rPr lang="en-US" sz="800" spc="0" smtClean="0">
                <a:latin typeface="PT Sans" panose="020B0503020203020204" pitchFamily="34" charset="0"/>
                <a:cs typeface="+mn-cs"/>
              </a:rPr>
              <a:pPr algn="ctr" defTabSz="911225" fontAlgn="auto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800" spc="0" dirty="0">
                <a:latin typeface="PT Sans" panose="020B0503020203020204" pitchFamily="34" charset="0"/>
                <a:cs typeface="+mn-cs"/>
              </a:rPr>
              <a:t/>
            </a:r>
            <a:br>
              <a:rPr lang="en-US" sz="800" spc="0" dirty="0">
                <a:latin typeface="PT Sans" panose="020B0503020203020204" pitchFamily="34" charset="0"/>
                <a:cs typeface="+mn-cs"/>
              </a:rPr>
            </a:br>
            <a:r>
              <a:rPr lang="en-US" sz="800" spc="0" baseline="0" dirty="0">
                <a:latin typeface="PT Sans" panose="020B0503020203020204" pitchFamily="34" charset="0"/>
                <a:cs typeface="+mn-cs"/>
              </a:rPr>
              <a:t>Confidential</a:t>
            </a: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4731990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 userDrawn="1"/>
        </p:nvCxnSpPr>
        <p:spPr>
          <a:xfrm>
            <a:off x="508" y="951570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el 46">
            <a:extLst>
              <a:ext uri="{FF2B5EF4-FFF2-40B4-BE49-F238E27FC236}">
                <a16:creationId xmlns:a16="http://schemas.microsoft.com/office/drawing/2014/main" id="{32F7791F-3508-4AFF-B9E9-4F01CDAFA012}"/>
              </a:ext>
            </a:extLst>
          </p:cNvPr>
          <p:cNvSpPr txBox="1">
            <a:spLocks/>
          </p:cNvSpPr>
          <p:nvPr userDrawn="1"/>
        </p:nvSpPr>
        <p:spPr>
          <a:xfrm>
            <a:off x="508" y="195486"/>
            <a:ext cx="9143492" cy="648072"/>
          </a:xfrm>
          <a:prstGeom prst="rect">
            <a:avLst/>
          </a:prstGeom>
        </p:spPr>
        <p:txBody>
          <a:bodyPr anchor="t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de-DE" altLang="de-DE" sz="2800" dirty="0">
                <a:latin typeface="PT Sans Bold" panose="020B0703020203020204" pitchFamily="34" charset="0"/>
              </a:rPr>
              <a:t>PoINT Archival Gateway</a:t>
            </a:r>
          </a:p>
        </p:txBody>
      </p:sp>
    </p:spTree>
    <p:extLst>
      <p:ext uri="{BB962C8B-B14F-4D97-AF65-F5344CB8AC3E}">
        <p14:creationId xmlns:p14="http://schemas.microsoft.com/office/powerpoint/2010/main" val="262085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000153" cy="720000"/>
          </a:xfrm>
          <a:prstGeom prst="rect">
            <a:avLst/>
          </a:prstGeom>
        </p:spPr>
      </p:pic>
      <p:sp>
        <p:nvSpPr>
          <p:cNvPr id="8" name="Text Box 16"/>
          <p:cNvSpPr txBox="1">
            <a:spLocks noChangeArrowheads="1"/>
          </p:cNvSpPr>
          <p:nvPr userDrawn="1"/>
        </p:nvSpPr>
        <p:spPr bwMode="auto">
          <a:xfrm>
            <a:off x="179388" y="4803998"/>
            <a:ext cx="2952452" cy="30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6016" tIns="28008" rIns="56016" bIns="28008">
            <a:spAutoFit/>
          </a:bodyPr>
          <a:lstStyle/>
          <a:p>
            <a:pPr defTabSz="911225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800" spc="100" dirty="0">
                <a:latin typeface="PT Sans" pitchFamily="34" charset="0"/>
                <a:cs typeface="+mn-cs"/>
              </a:rPr>
              <a:t>© </a:t>
            </a:r>
            <a:r>
              <a:rPr lang="en-US" sz="800" spc="0" baseline="0" dirty="0">
                <a:latin typeface="PT Sans" pitchFamily="34" charset="0"/>
                <a:cs typeface="+mn-cs"/>
              </a:rPr>
              <a:t>2020</a:t>
            </a:r>
            <a:r>
              <a:rPr lang="en-US" sz="800" spc="100" dirty="0">
                <a:latin typeface="PT Sans" pitchFamily="34" charset="0"/>
                <a:cs typeface="+mn-cs"/>
              </a:rPr>
              <a:t> </a:t>
            </a:r>
            <a:r>
              <a:rPr lang="de-DE" sz="800" spc="0" noProof="0" dirty="0">
                <a:latin typeface="PT Sans" panose="020B0503020203020204" pitchFamily="34" charset="0"/>
                <a:cs typeface="+mn-cs"/>
              </a:rPr>
              <a:t>PoINT</a:t>
            </a:r>
            <a:r>
              <a:rPr lang="en-US" sz="800" spc="0" dirty="0">
                <a:latin typeface="PT Sans" panose="020B0503020203020204" pitchFamily="34" charset="0"/>
                <a:cs typeface="+mn-cs"/>
              </a:rPr>
              <a:t> Software &amp; Systems GmbH</a:t>
            </a:r>
            <a:br>
              <a:rPr lang="en-US" sz="800" spc="0" dirty="0">
                <a:latin typeface="PT Sans" panose="020B0503020203020204" pitchFamily="34" charset="0"/>
                <a:cs typeface="+mn-cs"/>
              </a:rPr>
            </a:br>
            <a:r>
              <a:rPr lang="en-US" sz="800" spc="0" dirty="0">
                <a:latin typeface="PT Sans" panose="020B0503020203020204" pitchFamily="34" charset="0"/>
                <a:cs typeface="+mn-cs"/>
              </a:rPr>
              <a:t>All rights reserved.</a:t>
            </a:r>
          </a:p>
        </p:txBody>
      </p:sp>
      <p:sp>
        <p:nvSpPr>
          <p:cNvPr id="9" name="Text Box 16">
            <a:extLst>
              <a:ext uri="{FF2B5EF4-FFF2-40B4-BE49-F238E27FC236}">
                <a16:creationId xmlns:a16="http://schemas.microsoft.com/office/drawing/2014/main" id="{FF198DAD-10A8-1449-A11C-06CA5948DB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5496" y="4803998"/>
            <a:ext cx="9073008" cy="30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6016" tIns="28008" rIns="56016" bIns="28008">
            <a:spAutoFit/>
          </a:bodyPr>
          <a:lstStyle/>
          <a:p>
            <a:pPr algn="ctr" defTabSz="911225" fontAlgn="auto">
              <a:spcBef>
                <a:spcPct val="50000"/>
              </a:spcBef>
              <a:spcAft>
                <a:spcPts val="0"/>
              </a:spcAft>
              <a:defRPr/>
            </a:pPr>
            <a:fld id="{D16DE9BE-06CA-4F42-BABB-E29E811B36C6}" type="slidenum">
              <a:rPr lang="en-US" sz="800" spc="0" smtClean="0">
                <a:latin typeface="PT Sans" panose="020B0503020203020204" pitchFamily="34" charset="0"/>
                <a:cs typeface="+mn-cs"/>
              </a:rPr>
              <a:pPr algn="ctr" defTabSz="911225" fontAlgn="auto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800" spc="0" dirty="0">
                <a:latin typeface="PT Sans" panose="020B0503020203020204" pitchFamily="34" charset="0"/>
                <a:cs typeface="+mn-cs"/>
              </a:rPr>
              <a:t/>
            </a:r>
            <a:br>
              <a:rPr lang="en-US" sz="800" spc="0" dirty="0">
                <a:latin typeface="PT Sans" panose="020B0503020203020204" pitchFamily="34" charset="0"/>
                <a:cs typeface="+mn-cs"/>
              </a:rPr>
            </a:br>
            <a:r>
              <a:rPr lang="en-US" sz="800" spc="0" baseline="0" dirty="0">
                <a:latin typeface="PT Sans" panose="020B0503020203020204" pitchFamily="34" charset="0"/>
                <a:cs typeface="+mn-cs"/>
              </a:rPr>
              <a:t>Confidential</a:t>
            </a:r>
          </a:p>
        </p:txBody>
      </p:sp>
      <p:sp>
        <p:nvSpPr>
          <p:cNvPr id="6" name="Text Box 16">
            <a:extLst>
              <a:ext uri="{FF2B5EF4-FFF2-40B4-BE49-F238E27FC236}">
                <a16:creationId xmlns:a16="http://schemas.microsoft.com/office/drawing/2014/main" id="{C8694DF0-DED5-E042-A2A1-42742455E6F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128321" y="4789246"/>
            <a:ext cx="1908175" cy="30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016" tIns="28008" rIns="56016" bIns="28008">
            <a:spAutoFit/>
          </a:bodyPr>
          <a:lstStyle/>
          <a:p>
            <a:pPr algn="r" defTabSz="911225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 spc="0" dirty="0">
                <a:latin typeface="PT Sans" panose="020B0503020203020204" pitchFamily="34" charset="0"/>
                <a:cs typeface="+mn-cs"/>
              </a:rPr>
              <a:t>www.point.de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5" r:id="rId2"/>
    <p:sldLayoutId id="2147483658" r:id="rId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tiff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>
            <a:extLst>
              <a:ext uri="{FF2B5EF4-FFF2-40B4-BE49-F238E27FC236}">
                <a16:creationId xmlns:a16="http://schemas.microsoft.com/office/drawing/2014/main" id="{4DC943D4-8FD1-4E92-8D75-2AEFE8B9CC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96" y="1809030"/>
            <a:ext cx="3311854" cy="1319791"/>
          </a:xfrm>
          <a:prstGeom prst="rect">
            <a:avLst/>
          </a:prstGeom>
        </p:spPr>
      </p:pic>
      <p:sp>
        <p:nvSpPr>
          <p:cNvPr id="85" name="Textfeld 84">
            <a:extLst>
              <a:ext uri="{FF2B5EF4-FFF2-40B4-BE49-F238E27FC236}">
                <a16:creationId xmlns:a16="http://schemas.microsoft.com/office/drawing/2014/main" id="{660B8585-F1DC-420E-8A74-AC61B01D0D9A}"/>
              </a:ext>
            </a:extLst>
          </p:cNvPr>
          <p:cNvSpPr txBox="1"/>
          <p:nvPr/>
        </p:nvSpPr>
        <p:spPr>
          <a:xfrm>
            <a:off x="2502033" y="3291830"/>
            <a:ext cx="4139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PT Sans" panose="020B0503020203020204" pitchFamily="34" charset="0"/>
              </a:rPr>
              <a:t>Use Cases &amp; Case Studies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1F2D831-FB4A-3C49-B9BF-4F8E057086E4}"/>
              </a:ext>
            </a:extLst>
          </p:cNvPr>
          <p:cNvSpPr txBox="1"/>
          <p:nvPr/>
        </p:nvSpPr>
        <p:spPr>
          <a:xfrm>
            <a:off x="2507155" y="3651870"/>
            <a:ext cx="41399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T Sans" panose="020B0503020203020204" pitchFamily="34" charset="0"/>
              </a:rPr>
              <a:t>October 2020</a:t>
            </a:r>
          </a:p>
        </p:txBody>
      </p:sp>
    </p:spTree>
    <p:extLst>
      <p:ext uri="{BB962C8B-B14F-4D97-AF65-F5344CB8AC3E}">
        <p14:creationId xmlns:p14="http://schemas.microsoft.com/office/powerpoint/2010/main" val="402307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CD79E66E-9635-4C6A-B99A-0D633AB852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276" y="1124273"/>
            <a:ext cx="3997047" cy="3510427"/>
          </a:xfrm>
          <a:prstGeom prst="rect">
            <a:avLst/>
          </a:prstGeom>
        </p:spPr>
      </p:pic>
      <p:sp>
        <p:nvSpPr>
          <p:cNvPr id="155" name="Text Box 7">
            <a:extLst>
              <a:ext uri="{FF2B5EF4-FFF2-40B4-BE49-F238E27FC236}">
                <a16:creationId xmlns:a16="http://schemas.microsoft.com/office/drawing/2014/main" id="{561E1460-22A0-4296-A136-13B88D336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9233" y="1330191"/>
            <a:ext cx="2547263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ja-JP" altLang="en-US" sz="1600" b="1" dirty="0" smtClean="0">
                <a:latin typeface="PT Sans" panose="020B0503020203020204" pitchFamily="34" charset="77"/>
              </a:rPr>
              <a:t>ｲ</a:t>
            </a:r>
            <a:r>
              <a:rPr lang="ja-JP" altLang="en-US" sz="1600" b="1" dirty="0">
                <a:latin typeface="PT Sans" panose="020B0503020203020204" pitchFamily="34" charset="77"/>
              </a:rPr>
              <a:t>ﾝﾀｰﾌｪｲｽﾉｰﾄﾞ</a:t>
            </a:r>
            <a:r>
              <a:rPr lang="de-DE" sz="1600" b="1" dirty="0" smtClean="0">
                <a:latin typeface="PT Sans" panose="020B0503020203020204" pitchFamily="34" charset="77"/>
              </a:rPr>
              <a:t> </a:t>
            </a:r>
            <a:r>
              <a:rPr lang="de-DE" sz="1600" b="1" dirty="0">
                <a:latin typeface="PT Sans" panose="020B0503020203020204" pitchFamily="34" charset="77"/>
              </a:rPr>
              <a:t>(IFN)</a:t>
            </a:r>
            <a:endParaRPr lang="de-DE" sz="1600" dirty="0">
              <a:latin typeface="PT Sans" panose="020B0503020203020204" pitchFamily="34" charset="77"/>
            </a:endParaRPr>
          </a:p>
          <a:p>
            <a:pPr marL="184150" indent="-184150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PT Sans" panose="020B0503020203020204" pitchFamily="34" charset="77"/>
              </a:rPr>
              <a:t>S3 REST API</a:t>
            </a:r>
          </a:p>
          <a:p>
            <a:pPr marL="184150" indent="-184150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ja-JP" altLang="en-US" sz="1200" dirty="0" smtClean="0">
                <a:latin typeface="PT Sans" panose="020B0503020203020204" pitchFamily="34" charset="77"/>
              </a:rPr>
              <a:t>ライブラリー内蔵ドライブ制御</a:t>
            </a:r>
            <a:endParaRPr lang="en-US" altLang="ja-JP" sz="1200" dirty="0">
              <a:latin typeface="PT Sans" panose="020B0503020203020204" pitchFamily="34" charset="77"/>
            </a:endParaRPr>
          </a:p>
          <a:p>
            <a:pPr marL="184150" indent="-184150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PT Sans" panose="020B0503020203020204" pitchFamily="34" charset="77"/>
              </a:rPr>
              <a:t>(</a:t>
            </a:r>
            <a:r>
              <a:rPr lang="en-US" altLang="ja-JP" sz="1200" dirty="0" smtClean="0">
                <a:latin typeface="PT Sans" panose="020B0503020203020204" pitchFamily="34" charset="77"/>
              </a:rPr>
              <a:t>IFN1</a:t>
            </a:r>
            <a:r>
              <a:rPr lang="ja-JP" altLang="en-US" sz="1200" dirty="0" smtClean="0">
                <a:latin typeface="PT Sans" panose="020B0503020203020204" pitchFamily="34" charset="77"/>
              </a:rPr>
              <a:t>台で、</a:t>
            </a:r>
            <a:r>
              <a:rPr lang="en-US" altLang="ja-JP" sz="1200" dirty="0" smtClean="0">
                <a:latin typeface="PT Sans" panose="020B0503020203020204" pitchFamily="34" charset="77"/>
              </a:rPr>
              <a:t>8</a:t>
            </a:r>
            <a:r>
              <a:rPr lang="ja-JP" altLang="en-US" sz="1200" dirty="0" smtClean="0">
                <a:latin typeface="PT Sans" panose="020B0503020203020204" pitchFamily="34" charset="77"/>
              </a:rPr>
              <a:t>ドライブまで</a:t>
            </a:r>
            <a:r>
              <a:rPr lang="en-US" altLang="de-DE" sz="1200" dirty="0" smtClean="0">
                <a:latin typeface="PT Sans" panose="020B0503020203020204" pitchFamily="34" charset="0"/>
              </a:rPr>
              <a:t>)</a:t>
            </a:r>
            <a:endParaRPr lang="en-US" altLang="de-DE" sz="1200" dirty="0">
              <a:latin typeface="PT Sans" panose="020B0503020203020204" pitchFamily="34" charset="0"/>
            </a:endParaRPr>
          </a:p>
          <a:p>
            <a:pPr marL="184150" indent="-184150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ja-JP" altLang="en-US" sz="1200" dirty="0">
                <a:latin typeface="PT Sans" panose="020B0503020203020204" pitchFamily="34" charset="0"/>
              </a:rPr>
              <a:t>デー</a:t>
            </a:r>
            <a:r>
              <a:rPr lang="ja-JP" altLang="en-US" sz="1200" dirty="0" smtClean="0">
                <a:latin typeface="PT Sans" panose="020B0503020203020204" pitchFamily="34" charset="0"/>
              </a:rPr>
              <a:t>タ転送</a:t>
            </a:r>
            <a:r>
              <a:rPr lang="en-US" altLang="de-DE" sz="1200" dirty="0" smtClean="0">
                <a:latin typeface="PT Sans" panose="020B0503020203020204" pitchFamily="34" charset="0"/>
              </a:rPr>
              <a:t> </a:t>
            </a:r>
            <a:r>
              <a:rPr lang="en-US" altLang="de-DE" sz="1200" dirty="0">
                <a:latin typeface="PT Sans" panose="020B0503020203020204" pitchFamily="34" charset="0"/>
              </a:rPr>
              <a:t>230 GB/s throughput</a:t>
            </a:r>
          </a:p>
          <a:p>
            <a:pPr marL="184150" indent="-184150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ja-JP" altLang="en-US" sz="1200" dirty="0">
                <a:latin typeface="PT Sans" panose="020B0503020203020204" pitchFamily="34" charset="0"/>
              </a:rPr>
              <a:t>複</a:t>
            </a:r>
            <a:r>
              <a:rPr lang="ja-JP" altLang="en-US" sz="1200" dirty="0" smtClean="0">
                <a:latin typeface="PT Sans" panose="020B0503020203020204" pitchFamily="34" charset="0"/>
              </a:rPr>
              <a:t>数のアクティブノードが稼動</a:t>
            </a:r>
            <a:r>
              <a:rPr lang="en-US" altLang="de-DE" sz="1200" dirty="0" smtClean="0">
                <a:latin typeface="PT Sans" panose="020B0503020203020204" pitchFamily="34" charset="0"/>
              </a:rPr>
              <a:t> </a:t>
            </a:r>
            <a:endParaRPr lang="en-US" sz="1200" dirty="0">
              <a:latin typeface="PT Sans" panose="020B0503020203020204" pitchFamily="34" charset="77"/>
            </a:endParaRPr>
          </a:p>
        </p:txBody>
      </p:sp>
      <p:sp>
        <p:nvSpPr>
          <p:cNvPr id="156" name="Text Box 8">
            <a:extLst>
              <a:ext uri="{FF2B5EF4-FFF2-40B4-BE49-F238E27FC236}">
                <a16:creationId xmlns:a16="http://schemas.microsoft.com/office/drawing/2014/main" id="{14BFF3E2-B3B0-4E26-8D0E-A7A563E61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9233" y="2700084"/>
            <a:ext cx="248427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ja-JP" altLang="en-US" sz="1600" b="1" dirty="0">
                <a:latin typeface="PT Sans" panose="020B0503020203020204" pitchFamily="34" charset="77"/>
              </a:rPr>
              <a:t>ﾃﾞｰﾀﾍﾞｰｽﾉｰﾄﾞ</a:t>
            </a:r>
            <a:r>
              <a:rPr lang="de-DE" sz="1600" b="1" dirty="0" smtClean="0">
                <a:latin typeface="PT Sans" panose="020B0503020203020204" pitchFamily="34" charset="77"/>
              </a:rPr>
              <a:t> </a:t>
            </a:r>
            <a:r>
              <a:rPr lang="de-DE" sz="1600" b="1" dirty="0">
                <a:latin typeface="PT Sans" panose="020B0503020203020204" pitchFamily="34" charset="77"/>
              </a:rPr>
              <a:t>(DBN)</a:t>
            </a:r>
            <a:endParaRPr lang="de-DE" sz="1600" dirty="0">
              <a:latin typeface="PT Sans" panose="020B0503020203020204" pitchFamily="34" charset="77"/>
            </a:endParaRPr>
          </a:p>
          <a:p>
            <a:pPr marL="184150" indent="-184150" eaLnBrk="0" hangingPunct="0">
              <a:buClr>
                <a:srgbClr val="E2001A"/>
              </a:buClr>
              <a:buFont typeface="Arial" panose="020B0604020202020204" pitchFamily="34" charset="0"/>
              <a:buChar char="•"/>
            </a:pPr>
            <a:r>
              <a:rPr lang="ja-JP" altLang="en-US" sz="1200" dirty="0">
                <a:latin typeface="PT Sans" panose="020B0503020203020204" pitchFamily="34" charset="77"/>
              </a:rPr>
              <a:t>データベー</a:t>
            </a:r>
            <a:r>
              <a:rPr lang="ja-JP" altLang="en-US" sz="1200" dirty="0" smtClean="0">
                <a:latin typeface="PT Sans" panose="020B0503020203020204" pitchFamily="34" charset="77"/>
              </a:rPr>
              <a:t>スとログの管理</a:t>
            </a:r>
            <a:endParaRPr lang="en-US" sz="1200" dirty="0">
              <a:latin typeface="PT Sans" panose="020B0503020203020204" pitchFamily="34" charset="77"/>
            </a:endParaRPr>
          </a:p>
          <a:p>
            <a:pPr marL="184150" indent="-184150" eaLnBrk="0" hangingPunct="0">
              <a:buClr>
                <a:srgbClr val="E2001A"/>
              </a:buClr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PT Sans" panose="020B0503020203020204" pitchFamily="34" charset="0"/>
              </a:rPr>
              <a:t>HTML</a:t>
            </a:r>
            <a:r>
              <a:rPr lang="ja-JP" altLang="en-US" sz="1200" dirty="0" smtClean="0">
                <a:latin typeface="PT Sans" panose="020B0503020203020204" pitchFamily="34" charset="0"/>
              </a:rPr>
              <a:t>の管理インターフェイス</a:t>
            </a:r>
            <a:endParaRPr lang="en-US" sz="1200" dirty="0">
              <a:latin typeface="PT Sans" panose="020B0503020203020204" pitchFamily="34" charset="77"/>
            </a:endParaRPr>
          </a:p>
          <a:p>
            <a:pPr marL="184150" indent="-184150" eaLnBrk="0" hangingPunct="0">
              <a:buClr>
                <a:srgbClr val="E2001A"/>
              </a:buClr>
              <a:buFont typeface="Arial" panose="020B0604020202020204" pitchFamily="34" charset="0"/>
              <a:buChar char="•"/>
            </a:pPr>
            <a:r>
              <a:rPr lang="ja-JP" altLang="en-US" sz="1200" dirty="0">
                <a:latin typeface="PT Sans" panose="020B0503020203020204" pitchFamily="34" charset="77"/>
              </a:rPr>
              <a:t>ライブラリ</a:t>
            </a:r>
            <a:r>
              <a:rPr lang="ja-JP" altLang="en-US" sz="1200" dirty="0" smtClean="0">
                <a:latin typeface="PT Sans" panose="020B0503020203020204" pitchFamily="34" charset="77"/>
              </a:rPr>
              <a:t>ーのロボット制御　　</a:t>
            </a:r>
            <a:r>
              <a:rPr lang="ja-JP" altLang="en-US" sz="1200" dirty="0">
                <a:latin typeface="PT Sans" panose="020B0503020203020204" pitchFamily="34" charset="77"/>
              </a:rPr>
              <a:t>　</a:t>
            </a:r>
            <a:r>
              <a:rPr lang="ja-JP" altLang="en-US" sz="1200" dirty="0" smtClean="0">
                <a:latin typeface="PT Sans" panose="020B0503020203020204" pitchFamily="34" charset="77"/>
              </a:rPr>
              <a:t>　</a:t>
            </a:r>
            <a:r>
              <a:rPr lang="en-US" sz="1200" dirty="0" smtClean="0">
                <a:latin typeface="PT Sans" panose="020B0503020203020204" pitchFamily="34" charset="77"/>
              </a:rPr>
              <a:t>(</a:t>
            </a:r>
            <a:r>
              <a:rPr lang="ja-JP" altLang="en-US" sz="1200" dirty="0" smtClean="0">
                <a:latin typeface="PT Sans" panose="020B0503020203020204" pitchFamily="34" charset="77"/>
              </a:rPr>
              <a:t>ライブラリー</a:t>
            </a:r>
            <a:r>
              <a:rPr lang="en-US" sz="1200" dirty="0" smtClean="0">
                <a:latin typeface="PT Sans" panose="020B0503020203020204" pitchFamily="34" charset="77"/>
              </a:rPr>
              <a:t>8</a:t>
            </a:r>
            <a:r>
              <a:rPr lang="ja-JP" altLang="en-US" sz="1200" dirty="0" smtClean="0">
                <a:latin typeface="PT Sans" panose="020B0503020203020204" pitchFamily="34" charset="77"/>
              </a:rPr>
              <a:t>台まで</a:t>
            </a:r>
            <a:r>
              <a:rPr lang="en-US" altLang="ja-JP" sz="1200" dirty="0" smtClean="0">
                <a:latin typeface="PT Sans" panose="020B0503020203020204" pitchFamily="34" charset="77"/>
              </a:rPr>
              <a:t>)</a:t>
            </a:r>
            <a:endParaRPr lang="en-US" sz="1200" dirty="0">
              <a:latin typeface="PT Sans" panose="020B0503020203020204" pitchFamily="34" charset="77"/>
            </a:endParaRPr>
          </a:p>
          <a:p>
            <a:pPr marL="184150" indent="-184150" eaLnBrk="0" hangingPunct="0">
              <a:buClr>
                <a:srgbClr val="E2001A"/>
              </a:buClr>
              <a:buFont typeface="Arial" panose="020B0604020202020204" pitchFamily="34" charset="0"/>
              <a:buChar char="•"/>
            </a:pPr>
            <a:r>
              <a:rPr lang="ja-JP" altLang="en-US" sz="1200" dirty="0">
                <a:latin typeface="PT Sans" panose="020B0503020203020204" pitchFamily="34" charset="0"/>
              </a:rPr>
              <a:t>最</a:t>
            </a:r>
            <a:r>
              <a:rPr lang="ja-JP" altLang="en-US" sz="1200" dirty="0" smtClean="0">
                <a:latin typeface="PT Sans" panose="020B0503020203020204" pitchFamily="34" charset="0"/>
              </a:rPr>
              <a:t>大で</a:t>
            </a:r>
            <a:r>
              <a:rPr lang="en-US" altLang="ja-JP" sz="1200" dirty="0" smtClean="0">
                <a:latin typeface="PT Sans" panose="020B0503020203020204" pitchFamily="34" charset="0"/>
              </a:rPr>
              <a:t>4</a:t>
            </a:r>
            <a:r>
              <a:rPr lang="ja-JP" altLang="en-US" sz="1200" dirty="0" smtClean="0">
                <a:latin typeface="PT Sans" panose="020B0503020203020204" pitchFamily="34" charset="0"/>
              </a:rPr>
              <a:t>ノードが稼動</a:t>
            </a:r>
            <a:endParaRPr lang="en-US" altLang="de-DE" sz="1200" dirty="0">
              <a:latin typeface="PT Sans" panose="020B0503020203020204" pitchFamily="34" charset="0"/>
            </a:endParaRPr>
          </a:p>
          <a:p>
            <a:pPr marL="184150" indent="-184150" eaLnBrk="0" hangingPunct="0">
              <a:buClr>
                <a:srgbClr val="E2001A"/>
              </a:buClr>
              <a:buFont typeface="Arial" panose="020B0604020202020204" pitchFamily="34" charset="0"/>
              <a:buChar char="•"/>
            </a:pPr>
            <a:r>
              <a:rPr lang="en-US" altLang="ja-JP" sz="1200" dirty="0" smtClean="0">
                <a:latin typeface="PT Sans" panose="020B0503020203020204" pitchFamily="34" charset="0"/>
              </a:rPr>
              <a:t>S3</a:t>
            </a:r>
            <a:r>
              <a:rPr lang="ja-JP" altLang="en-US" sz="1200" dirty="0" smtClean="0">
                <a:latin typeface="PT Sans" panose="020B0503020203020204" pitchFamily="34" charset="0"/>
              </a:rPr>
              <a:t>のバケット当り</a:t>
            </a:r>
            <a:r>
              <a:rPr lang="en-US" altLang="ja-JP" sz="1200" dirty="0" smtClean="0">
                <a:latin typeface="PT Sans" panose="020B0503020203020204" pitchFamily="34" charset="0"/>
              </a:rPr>
              <a:t>1,000</a:t>
            </a:r>
            <a:r>
              <a:rPr lang="ja-JP" altLang="en-US" sz="1200" dirty="0" smtClean="0">
                <a:latin typeface="PT Sans" panose="020B0503020203020204" pitchFamily="34" charset="0"/>
              </a:rPr>
              <a:t>億個のオブジェクト管理が可能</a:t>
            </a:r>
            <a:endParaRPr lang="en-US" sz="1200" dirty="0">
              <a:latin typeface="PT Sans" panose="020B0503020203020204" pitchFamily="34" charset="0"/>
            </a:endParaRPr>
          </a:p>
        </p:txBody>
      </p:sp>
      <p:sp>
        <p:nvSpPr>
          <p:cNvPr id="68" name="Rectangle 35">
            <a:extLst>
              <a:ext uri="{FF2B5EF4-FFF2-40B4-BE49-F238E27FC236}">
                <a16:creationId xmlns:a16="http://schemas.microsoft.com/office/drawing/2014/main" id="{6D74384C-C0FA-4FC6-A35A-FDC800CC4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496" y="1105464"/>
            <a:ext cx="2598304" cy="34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76" tIns="45588" rIns="91176" bIns="45588"/>
          <a:lstStyle>
            <a:lvl1pPr marL="342900" indent="-34290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de-DE" sz="2200" b="1" dirty="0">
                <a:latin typeface="PT Sans" panose="020B0503020203020204" pitchFamily="34" charset="0"/>
              </a:rPr>
              <a:t>Software Solution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ED88CED-8E7E-455E-993D-B83BF08A623D}"/>
              </a:ext>
            </a:extLst>
          </p:cNvPr>
          <p:cNvSpPr/>
          <p:nvPr/>
        </p:nvSpPr>
        <p:spPr bwMode="auto">
          <a:xfrm>
            <a:off x="3419872" y="1124273"/>
            <a:ext cx="1836000" cy="3510427"/>
          </a:xfrm>
          <a:prstGeom prst="rect">
            <a:avLst/>
          </a:prstGeom>
          <a:noFill/>
          <a:ln w="19050">
            <a:solidFill>
              <a:srgbClr val="E2001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176" tIns="45588" rIns="91176" bIns="45588" rtlCol="0" anchor="ctr"/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200" dirty="0">
              <a:latin typeface="PT Sans" panose="020B05030202030202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578462B-F493-274C-8069-B8FF63952B3B}"/>
              </a:ext>
            </a:extLst>
          </p:cNvPr>
          <p:cNvSpPr>
            <a:spLocks noChangeAspect="1"/>
          </p:cNvSpPr>
          <p:nvPr/>
        </p:nvSpPr>
        <p:spPr bwMode="auto">
          <a:xfrm>
            <a:off x="263508" y="2750593"/>
            <a:ext cx="1566527" cy="468000"/>
          </a:xfrm>
          <a:prstGeom prst="rect">
            <a:avLst/>
          </a:prstGeom>
          <a:solidFill>
            <a:srgbClr val="ECEDED"/>
          </a:solidFill>
          <a:ln w="12700">
            <a:noFill/>
            <a:miter lim="800000"/>
            <a:headEnd/>
            <a:tailEnd/>
          </a:ln>
        </p:spPr>
        <p:txBody>
          <a:bodyPr lIns="91176" tIns="45588" rIns="91176" bIns="45588" rtlCol="0" anchor="ctr"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de-DE" sz="1200" dirty="0">
                <a:latin typeface="PT Sans" panose="020B0503020203020204" pitchFamily="34" charset="0"/>
              </a:rPr>
              <a:t>Native </a:t>
            </a:r>
            <a:r>
              <a:rPr lang="de-DE" sz="1200" b="1" dirty="0">
                <a:latin typeface="PT Sans" panose="020B0503020203020204" pitchFamily="34" charset="0"/>
              </a:rPr>
              <a:t>S3</a:t>
            </a:r>
            <a:r>
              <a:rPr lang="de-DE" sz="1200" dirty="0">
                <a:latin typeface="PT Sans" panose="020B0503020203020204" pitchFamily="34" charset="0"/>
              </a:rPr>
              <a:t> API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8A77EA-67CE-F74E-99B3-5168E45C2848}"/>
              </a:ext>
            </a:extLst>
          </p:cNvPr>
          <p:cNvSpPr>
            <a:spLocks noChangeAspect="1"/>
          </p:cNvSpPr>
          <p:nvPr/>
        </p:nvSpPr>
        <p:spPr bwMode="auto">
          <a:xfrm>
            <a:off x="262057" y="3903950"/>
            <a:ext cx="1566527" cy="468000"/>
          </a:xfrm>
          <a:prstGeom prst="rect">
            <a:avLst/>
          </a:prstGeom>
          <a:solidFill>
            <a:srgbClr val="ECEDED"/>
          </a:solidFill>
          <a:ln w="12700">
            <a:noFill/>
            <a:miter lim="800000"/>
            <a:headEnd/>
            <a:tailEnd/>
          </a:ln>
        </p:spPr>
        <p:txBody>
          <a:bodyPr lIns="91176" tIns="45588" rIns="91176" bIns="45588" rtlCol="0" anchor="ctr"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200" dirty="0">
                <a:latin typeface="PT Sans" panose="020B0503020203020204" pitchFamily="34" charset="0"/>
              </a:rPr>
              <a:t>Object</a:t>
            </a:r>
            <a:br>
              <a:rPr lang="en-US" sz="1200" dirty="0">
                <a:latin typeface="PT Sans" panose="020B0503020203020204" pitchFamily="34" charset="0"/>
              </a:rPr>
            </a:br>
            <a:r>
              <a:rPr lang="en-US" sz="1200" b="1" dirty="0">
                <a:latin typeface="PT Sans" panose="020B0503020203020204" pitchFamily="34" charset="0"/>
              </a:rPr>
              <a:t>Versioning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5B4492E-203A-C74C-90C9-1E5B558212B9}"/>
              </a:ext>
            </a:extLst>
          </p:cNvPr>
          <p:cNvSpPr>
            <a:spLocks noChangeAspect="1"/>
          </p:cNvSpPr>
          <p:nvPr/>
        </p:nvSpPr>
        <p:spPr bwMode="auto">
          <a:xfrm>
            <a:off x="263509" y="3341830"/>
            <a:ext cx="1566527" cy="468000"/>
          </a:xfrm>
          <a:prstGeom prst="rect">
            <a:avLst/>
          </a:prstGeom>
          <a:solidFill>
            <a:srgbClr val="ECEDED"/>
          </a:solidFill>
          <a:ln w="12700">
            <a:noFill/>
            <a:miter lim="800000"/>
            <a:headEnd/>
            <a:tailEnd/>
          </a:ln>
        </p:spPr>
        <p:txBody>
          <a:bodyPr lIns="91176" tIns="45588" rIns="91176" bIns="45588" rtlCol="0" anchor="ctr"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200" b="1" dirty="0">
                <a:latin typeface="PT Sans" panose="020B0503020203020204" pitchFamily="34" charset="0"/>
              </a:rPr>
              <a:t>Erasure Coding</a:t>
            </a:r>
            <a:r>
              <a:rPr lang="en-US" sz="1200" dirty="0">
                <a:latin typeface="PT Sans" panose="020B0503020203020204" pitchFamily="34" charset="0"/>
              </a:rPr>
              <a:t/>
            </a:r>
            <a:br>
              <a:rPr lang="en-US" sz="1200" dirty="0">
                <a:latin typeface="PT Sans" panose="020B0503020203020204" pitchFamily="34" charset="0"/>
              </a:rPr>
            </a:br>
            <a:r>
              <a:rPr lang="en-US" sz="1200" dirty="0">
                <a:latin typeface="PT Sans" panose="020B0503020203020204" pitchFamily="34" charset="0"/>
              </a:rPr>
              <a:t>for tape storage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3CD3983-3DFD-6145-9DFA-7A1A82542C8C}"/>
              </a:ext>
            </a:extLst>
          </p:cNvPr>
          <p:cNvSpPr>
            <a:spLocks noChangeAspect="1"/>
          </p:cNvSpPr>
          <p:nvPr/>
        </p:nvSpPr>
        <p:spPr bwMode="auto">
          <a:xfrm>
            <a:off x="265568" y="2146789"/>
            <a:ext cx="1566527" cy="468000"/>
          </a:xfrm>
          <a:prstGeom prst="rect">
            <a:avLst/>
          </a:prstGeom>
          <a:solidFill>
            <a:srgbClr val="ECEDED"/>
          </a:solidFill>
          <a:ln w="12700">
            <a:noFill/>
            <a:miter lim="800000"/>
            <a:headEnd/>
            <a:tailEnd/>
          </a:ln>
        </p:spPr>
        <p:txBody>
          <a:bodyPr lIns="91176" tIns="45588" rIns="91176" bIns="45588" rtlCol="0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b="1" dirty="0">
                <a:latin typeface="PT Sans" panose="020B0503020203020204" pitchFamily="34" charset="0"/>
              </a:rPr>
              <a:t>H</a:t>
            </a:r>
            <a:r>
              <a:rPr lang="en-US" sz="1200" dirty="0">
                <a:latin typeface="PT Sans" panose="020B0503020203020204" pitchFamily="34" charset="0"/>
              </a:rPr>
              <a:t>igh </a:t>
            </a:r>
            <a:r>
              <a:rPr lang="en-US" sz="1200" b="1" dirty="0">
                <a:latin typeface="PT Sans" panose="020B0503020203020204" pitchFamily="34" charset="0"/>
              </a:rPr>
              <a:t>A</a:t>
            </a:r>
            <a:r>
              <a:rPr lang="en-US" sz="1200" dirty="0">
                <a:latin typeface="PT Sans" panose="020B0503020203020204" pitchFamily="34" charset="0"/>
              </a:rPr>
              <a:t>vailability</a:t>
            </a:r>
          </a:p>
        </p:txBody>
      </p:sp>
      <p:sp>
        <p:nvSpPr>
          <p:cNvPr id="24" name="Ellipse 16">
            <a:extLst>
              <a:ext uri="{FF2B5EF4-FFF2-40B4-BE49-F238E27FC236}">
                <a16:creationId xmlns:a16="http://schemas.microsoft.com/office/drawing/2014/main" id="{4D9ECA96-81DE-4E47-91B7-BF498C04EB94}"/>
              </a:ext>
            </a:extLst>
          </p:cNvPr>
          <p:cNvSpPr>
            <a:spLocks noChangeAspect="1"/>
          </p:cNvSpPr>
          <p:nvPr/>
        </p:nvSpPr>
        <p:spPr bwMode="auto">
          <a:xfrm>
            <a:off x="1619344" y="2195481"/>
            <a:ext cx="359960" cy="360000"/>
          </a:xfrm>
          <a:prstGeom prst="ellipse">
            <a:avLst/>
          </a:prstGeom>
          <a:solidFill>
            <a:srgbClr val="E2001A"/>
          </a:solidFill>
          <a:ln w="127000">
            <a:solidFill>
              <a:schemeClr val="bg1"/>
            </a:solidFill>
          </a:ln>
        </p:spPr>
        <p:txBody>
          <a:bodyPr lIns="36000" tIns="36000" rIns="36000" bIns="36000" rtlCol="0" anchor="ctr"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12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25" name="Ellipse 16">
            <a:extLst>
              <a:ext uri="{FF2B5EF4-FFF2-40B4-BE49-F238E27FC236}">
                <a16:creationId xmlns:a16="http://schemas.microsoft.com/office/drawing/2014/main" id="{21660A60-2E7B-2540-9F4C-1A31D4CCD22A}"/>
              </a:ext>
            </a:extLst>
          </p:cNvPr>
          <p:cNvSpPr>
            <a:spLocks noChangeAspect="1"/>
          </p:cNvSpPr>
          <p:nvPr/>
        </p:nvSpPr>
        <p:spPr bwMode="auto">
          <a:xfrm>
            <a:off x="1614848" y="2798911"/>
            <a:ext cx="359960" cy="360000"/>
          </a:xfrm>
          <a:prstGeom prst="ellipse">
            <a:avLst/>
          </a:prstGeom>
          <a:solidFill>
            <a:srgbClr val="E2001A"/>
          </a:solidFill>
          <a:ln w="127000">
            <a:solidFill>
              <a:schemeClr val="bg1"/>
            </a:solidFill>
          </a:ln>
        </p:spPr>
        <p:txBody>
          <a:bodyPr lIns="36000" tIns="36000" rIns="36000" bIns="36000" rtlCol="0" anchor="ctr"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12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26" name="Ellipse 16">
            <a:extLst>
              <a:ext uri="{FF2B5EF4-FFF2-40B4-BE49-F238E27FC236}">
                <a16:creationId xmlns:a16="http://schemas.microsoft.com/office/drawing/2014/main" id="{DC4FCE9E-1A0F-9543-B557-5FD57C040711}"/>
              </a:ext>
            </a:extLst>
          </p:cNvPr>
          <p:cNvSpPr>
            <a:spLocks noChangeAspect="1"/>
          </p:cNvSpPr>
          <p:nvPr/>
        </p:nvSpPr>
        <p:spPr bwMode="auto">
          <a:xfrm>
            <a:off x="1614848" y="3390397"/>
            <a:ext cx="359960" cy="360000"/>
          </a:xfrm>
          <a:prstGeom prst="ellipse">
            <a:avLst/>
          </a:prstGeom>
          <a:solidFill>
            <a:srgbClr val="E2001A"/>
          </a:solidFill>
          <a:ln w="127000">
            <a:solidFill>
              <a:schemeClr val="bg1"/>
            </a:solidFill>
          </a:ln>
        </p:spPr>
        <p:txBody>
          <a:bodyPr lIns="36000" tIns="36000" rIns="36000" bIns="36000" rtlCol="0" anchor="ctr"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12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27" name="Ellipse 16">
            <a:extLst>
              <a:ext uri="{FF2B5EF4-FFF2-40B4-BE49-F238E27FC236}">
                <a16:creationId xmlns:a16="http://schemas.microsoft.com/office/drawing/2014/main" id="{E62C62AF-88BB-8749-BB9A-0AECACF6A937}"/>
              </a:ext>
            </a:extLst>
          </p:cNvPr>
          <p:cNvSpPr>
            <a:spLocks noChangeAspect="1"/>
          </p:cNvSpPr>
          <p:nvPr/>
        </p:nvSpPr>
        <p:spPr bwMode="auto">
          <a:xfrm>
            <a:off x="1619752" y="3952933"/>
            <a:ext cx="359960" cy="360000"/>
          </a:xfrm>
          <a:prstGeom prst="ellipse">
            <a:avLst/>
          </a:prstGeom>
          <a:solidFill>
            <a:srgbClr val="E2001A"/>
          </a:solidFill>
          <a:ln w="127000">
            <a:solidFill>
              <a:schemeClr val="bg1"/>
            </a:solidFill>
          </a:ln>
        </p:spPr>
        <p:txBody>
          <a:bodyPr lIns="36000" tIns="36000" rIns="36000" bIns="36000" rtlCol="0" anchor="ctr"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12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E0EDA21-2B0D-3046-921A-62E3E655BB18}"/>
              </a:ext>
            </a:extLst>
          </p:cNvPr>
          <p:cNvSpPr>
            <a:spLocks noChangeAspect="1"/>
          </p:cNvSpPr>
          <p:nvPr/>
        </p:nvSpPr>
        <p:spPr bwMode="auto">
          <a:xfrm>
            <a:off x="262057" y="1547206"/>
            <a:ext cx="1566527" cy="468000"/>
          </a:xfrm>
          <a:prstGeom prst="rect">
            <a:avLst/>
          </a:prstGeom>
          <a:solidFill>
            <a:srgbClr val="ECEDED"/>
          </a:solidFill>
          <a:ln w="12700">
            <a:noFill/>
            <a:miter lim="800000"/>
            <a:headEnd/>
            <a:tailEnd/>
          </a:ln>
        </p:spPr>
        <p:txBody>
          <a:bodyPr lIns="91176" tIns="45588" rIns="91176" bIns="45588" rtlCol="0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dirty="0">
                <a:latin typeface="PT Sans" panose="020B0503020203020204" pitchFamily="34" charset="0"/>
              </a:rPr>
              <a:t>Scales by </a:t>
            </a:r>
            <a:r>
              <a:rPr lang="en-US" sz="1200" b="1" dirty="0">
                <a:latin typeface="PT Sans" panose="020B0503020203020204" pitchFamily="34" charset="0"/>
              </a:rPr>
              <a:t>Node</a:t>
            </a:r>
            <a:endParaRPr lang="en-US" sz="1200" dirty="0">
              <a:latin typeface="PT Sans" panose="020B0503020203020204" pitchFamily="34" charset="0"/>
            </a:endParaRPr>
          </a:p>
        </p:txBody>
      </p:sp>
      <p:sp>
        <p:nvSpPr>
          <p:cNvPr id="29" name="Ellipse 16">
            <a:extLst>
              <a:ext uri="{FF2B5EF4-FFF2-40B4-BE49-F238E27FC236}">
                <a16:creationId xmlns:a16="http://schemas.microsoft.com/office/drawing/2014/main" id="{CB940937-DD4C-2E4C-BC64-DB51B7121D5A}"/>
              </a:ext>
            </a:extLst>
          </p:cNvPr>
          <p:cNvSpPr>
            <a:spLocks noChangeAspect="1"/>
          </p:cNvSpPr>
          <p:nvPr/>
        </p:nvSpPr>
        <p:spPr bwMode="auto">
          <a:xfrm>
            <a:off x="1617246" y="1595087"/>
            <a:ext cx="359960" cy="360000"/>
          </a:xfrm>
          <a:prstGeom prst="ellipse">
            <a:avLst/>
          </a:prstGeom>
          <a:solidFill>
            <a:srgbClr val="E2001A"/>
          </a:solidFill>
          <a:ln w="127000">
            <a:solidFill>
              <a:schemeClr val="bg1"/>
            </a:solidFill>
          </a:ln>
        </p:spPr>
        <p:txBody>
          <a:bodyPr lIns="36000" tIns="36000" rIns="36000" bIns="36000" rtlCol="0" anchor="ctr"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12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17" name="Titel 46">
            <a:extLst>
              <a:ext uri="{FF2B5EF4-FFF2-40B4-BE49-F238E27FC236}">
                <a16:creationId xmlns:a16="http://schemas.microsoft.com/office/drawing/2014/main" id="{567C9DED-FE17-834D-BD87-96AAAC17E8C1}"/>
              </a:ext>
            </a:extLst>
          </p:cNvPr>
          <p:cNvSpPr txBox="1">
            <a:spLocks/>
          </p:cNvSpPr>
          <p:nvPr/>
        </p:nvSpPr>
        <p:spPr>
          <a:xfrm>
            <a:off x="508" y="551707"/>
            <a:ext cx="9143492" cy="288028"/>
          </a:xfrm>
          <a:prstGeom prst="rect">
            <a:avLst/>
          </a:prstGeom>
        </p:spPr>
        <p:txBody>
          <a:bodyPr anchor="t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altLang="de-DE" sz="1600" dirty="0">
                <a:latin typeface="PT Sans" panose="020B0503020203020204" pitchFamily="34" charset="0"/>
              </a:rPr>
              <a:t>Tape-based S3 Object Storage</a:t>
            </a:r>
          </a:p>
        </p:txBody>
      </p:sp>
    </p:spTree>
    <p:extLst>
      <p:ext uri="{BB962C8B-B14F-4D97-AF65-F5344CB8AC3E}">
        <p14:creationId xmlns:p14="http://schemas.microsoft.com/office/powerpoint/2010/main" val="44224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5">
            <a:extLst>
              <a:ext uri="{FF2B5EF4-FFF2-40B4-BE49-F238E27FC236}">
                <a16:creationId xmlns:a16="http://schemas.microsoft.com/office/drawing/2014/main" id="{3BE0A450-61FC-4344-B941-7BAED0EAA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366" y="1081901"/>
            <a:ext cx="457204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76" tIns="45588" rIns="91176" bIns="45588"/>
          <a:lstStyle>
            <a:lvl1pPr marL="342900" indent="-34290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9pPr>
          </a:lstStyle>
          <a:p>
            <a:pPr marL="6350" indent="-635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de-DE" sz="2200" b="1" dirty="0">
                <a:latin typeface="PT Sans" panose="020B0503020203020204" pitchFamily="34" charset="0"/>
              </a:rPr>
              <a:t>Use Cases - Overview &amp; Examples</a:t>
            </a:r>
          </a:p>
        </p:txBody>
      </p:sp>
      <p:pic>
        <p:nvPicPr>
          <p:cNvPr id="51" name="Grafik 50">
            <a:extLst>
              <a:ext uri="{FF2B5EF4-FFF2-40B4-BE49-F238E27FC236}">
                <a16:creationId xmlns:a16="http://schemas.microsoft.com/office/drawing/2014/main" id="{B9D08715-B655-FD48-81AC-CB2717D635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131" y="2768467"/>
            <a:ext cx="352479" cy="252909"/>
          </a:xfrm>
          <a:prstGeom prst="rect">
            <a:avLst/>
          </a:prstGeom>
        </p:spPr>
      </p:pic>
      <p:sp>
        <p:nvSpPr>
          <p:cNvPr id="52" name="Textfeld 51">
            <a:extLst>
              <a:ext uri="{FF2B5EF4-FFF2-40B4-BE49-F238E27FC236}">
                <a16:creationId xmlns:a16="http://schemas.microsoft.com/office/drawing/2014/main" id="{E37C743A-3960-7248-997E-E3EB723E9501}"/>
              </a:ext>
            </a:extLst>
          </p:cNvPr>
          <p:cNvSpPr txBox="1"/>
          <p:nvPr/>
        </p:nvSpPr>
        <p:spPr>
          <a:xfrm>
            <a:off x="598044" y="1687909"/>
            <a:ext cx="2920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PT Sans" panose="020B0503020203020204" pitchFamily="34" charset="0"/>
              </a:rPr>
              <a:t>Any S3 compatible </a:t>
            </a:r>
            <a:r>
              <a:rPr lang="de-DE" sz="1400" dirty="0">
                <a:latin typeface="PT Sans" panose="020B0503020203020204" pitchFamily="34" charset="0"/>
              </a:rPr>
              <a:t>App</a:t>
            </a:r>
          </a:p>
        </p:txBody>
      </p: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3F9F4AFC-84D1-F640-A4A6-1C4BCED66DE6}"/>
              </a:ext>
            </a:extLst>
          </p:cNvPr>
          <p:cNvCxnSpPr>
            <a:cxnSpLocks/>
          </p:cNvCxnSpPr>
          <p:nvPr/>
        </p:nvCxnSpPr>
        <p:spPr>
          <a:xfrm flipH="1">
            <a:off x="3662908" y="1847115"/>
            <a:ext cx="224896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Grafik 53">
            <a:extLst>
              <a:ext uri="{FF2B5EF4-FFF2-40B4-BE49-F238E27FC236}">
                <a16:creationId xmlns:a16="http://schemas.microsoft.com/office/drawing/2014/main" id="{397AC1C9-BB51-A740-A2E6-450BF01BD7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788" y="2139702"/>
            <a:ext cx="323509" cy="242308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81E6B836-B4B6-694B-A9F0-B92B97609C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36" y="2741665"/>
            <a:ext cx="338894" cy="299805"/>
          </a:xfrm>
          <a:prstGeom prst="rect">
            <a:avLst/>
          </a:prstGeom>
        </p:spPr>
      </p:pic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2E309FC3-3BCD-F346-AB16-8C6BCD70F943}"/>
              </a:ext>
            </a:extLst>
          </p:cNvPr>
          <p:cNvCxnSpPr>
            <a:cxnSpLocks/>
          </p:cNvCxnSpPr>
          <p:nvPr/>
        </p:nvCxnSpPr>
        <p:spPr>
          <a:xfrm flipH="1" flipV="1">
            <a:off x="3654500" y="3655362"/>
            <a:ext cx="2245571" cy="1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37E2D1E2-3DF4-5D47-924F-98CA31B25DE6}"/>
              </a:ext>
            </a:extLst>
          </p:cNvPr>
          <p:cNvCxnSpPr>
            <a:cxnSpLocks/>
          </p:cNvCxnSpPr>
          <p:nvPr/>
        </p:nvCxnSpPr>
        <p:spPr>
          <a:xfrm flipH="1">
            <a:off x="3662908" y="2487138"/>
            <a:ext cx="224896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B7334DED-9871-6F42-8DF0-4B105A9DF5B7}"/>
              </a:ext>
            </a:extLst>
          </p:cNvPr>
          <p:cNvCxnSpPr>
            <a:cxnSpLocks/>
            <a:stCxn id="78" idx="2"/>
          </p:cNvCxnSpPr>
          <p:nvPr/>
        </p:nvCxnSpPr>
        <p:spPr>
          <a:xfrm flipH="1" flipV="1">
            <a:off x="3662908" y="3134984"/>
            <a:ext cx="2251738" cy="42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E8D2F6A2-33EC-E543-B1DB-4C4355BEC791}"/>
              </a:ext>
            </a:extLst>
          </p:cNvPr>
          <p:cNvCxnSpPr>
            <a:cxnSpLocks/>
          </p:cNvCxnSpPr>
          <p:nvPr/>
        </p:nvCxnSpPr>
        <p:spPr>
          <a:xfrm flipH="1">
            <a:off x="3662908" y="4210261"/>
            <a:ext cx="224896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17DA981B-3D25-E143-95AC-3949BD1166EC}"/>
              </a:ext>
            </a:extLst>
          </p:cNvPr>
          <p:cNvSpPr txBox="1"/>
          <p:nvPr/>
        </p:nvSpPr>
        <p:spPr>
          <a:xfrm>
            <a:off x="600712" y="2315202"/>
            <a:ext cx="2920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>
                <a:latin typeface="PT Sans" panose="020B0503020203020204" pitchFamily="34" charset="0"/>
              </a:rPr>
              <a:t>Big Data / Analytics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02363592-2C73-0143-A69C-242CA2375FA5}"/>
              </a:ext>
            </a:extLst>
          </p:cNvPr>
          <p:cNvSpPr txBox="1"/>
          <p:nvPr/>
        </p:nvSpPr>
        <p:spPr>
          <a:xfrm>
            <a:off x="598044" y="2989960"/>
            <a:ext cx="2920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>
                <a:latin typeface="PT Sans" panose="020B0503020203020204" pitchFamily="34" charset="0"/>
              </a:rPr>
              <a:t>HDD Object Storage Tiering/ILM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FD8D09F0-65C5-264E-9EC4-27EAF9CAC5E1}"/>
              </a:ext>
            </a:extLst>
          </p:cNvPr>
          <p:cNvSpPr txBox="1"/>
          <p:nvPr/>
        </p:nvSpPr>
        <p:spPr>
          <a:xfrm>
            <a:off x="603801" y="3488109"/>
            <a:ext cx="2966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>
                <a:latin typeface="PT Sans" panose="020B0503020203020204" pitchFamily="34" charset="0"/>
              </a:rPr>
              <a:t>File Tiering &amp; </a:t>
            </a:r>
            <a:r>
              <a:rPr lang="en-US" sz="1400" dirty="0">
                <a:latin typeface="PT Sans" panose="020B0503020203020204" pitchFamily="34" charset="0"/>
              </a:rPr>
              <a:t>Archiving</a:t>
            </a:r>
            <a:endParaRPr lang="de-DE" sz="1400" dirty="0">
              <a:latin typeface="PT Sans" panose="020B0503020203020204" pitchFamily="34" charset="0"/>
            </a:endParaRPr>
          </a:p>
        </p:txBody>
      </p:sp>
      <p:pic>
        <p:nvPicPr>
          <p:cNvPr id="63" name="Grafik 62">
            <a:extLst>
              <a:ext uri="{FF2B5EF4-FFF2-40B4-BE49-F238E27FC236}">
                <a16:creationId xmlns:a16="http://schemas.microsoft.com/office/drawing/2014/main" id="{6095BE1A-B73F-EC4B-A9E1-4ECD15C01B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2910" y="1498440"/>
            <a:ext cx="351374" cy="278269"/>
          </a:xfrm>
          <a:prstGeom prst="rect">
            <a:avLst/>
          </a:prstGeom>
        </p:spPr>
      </p:pic>
      <p:graphicFrame>
        <p:nvGraphicFramePr>
          <p:cNvPr id="64" name="Tabelle 63">
            <a:extLst>
              <a:ext uri="{FF2B5EF4-FFF2-40B4-BE49-F238E27FC236}">
                <a16:creationId xmlns:a16="http://schemas.microsoft.com/office/drawing/2014/main" id="{E5CBBBB7-D4C4-F64C-AEE6-7274CEA76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235292"/>
              </p:ext>
            </p:extLst>
          </p:nvPr>
        </p:nvGraphicFramePr>
        <p:xfrm>
          <a:off x="6228184" y="1347613"/>
          <a:ext cx="1101332" cy="3293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1332">
                  <a:extLst>
                    <a:ext uri="{9D8B030D-6E8A-4147-A177-3AD203B41FA5}">
                      <a16:colId xmlns:a16="http://schemas.microsoft.com/office/drawing/2014/main" val="1627655570"/>
                    </a:ext>
                  </a:extLst>
                </a:gridCol>
              </a:tblGrid>
              <a:tr h="3293105">
                <a:tc>
                  <a:txBody>
                    <a:bodyPr/>
                    <a:lstStyle/>
                    <a:p>
                      <a:pPr algn="ctr"/>
                      <a:endParaRPr lang="de-DE" sz="1800" kern="1200" dirty="0">
                        <a:solidFill>
                          <a:schemeClr val="bg1"/>
                        </a:solidFill>
                        <a:latin typeface="PT Sans" panose="020B0503020203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25012"/>
                  </a:ext>
                </a:extLst>
              </a:tr>
            </a:tbl>
          </a:graphicData>
        </a:graphic>
      </p:graphicFrame>
      <p:sp>
        <p:nvSpPr>
          <p:cNvPr id="65" name="Rechteck 64">
            <a:extLst>
              <a:ext uri="{FF2B5EF4-FFF2-40B4-BE49-F238E27FC236}">
                <a16:creationId xmlns:a16="http://schemas.microsoft.com/office/drawing/2014/main" id="{73BCBE60-34F7-0F4B-82F1-6C8DB36985E6}"/>
              </a:ext>
            </a:extLst>
          </p:cNvPr>
          <p:cNvSpPr/>
          <p:nvPr/>
        </p:nvSpPr>
        <p:spPr bwMode="auto">
          <a:xfrm rot="16200000">
            <a:off x="5334699" y="2785770"/>
            <a:ext cx="2874089" cy="299427"/>
          </a:xfrm>
          <a:prstGeom prst="rect">
            <a:avLst/>
          </a:prstGeom>
          <a:solidFill>
            <a:srgbClr val="E2001A"/>
          </a:solidFill>
          <a:ln>
            <a:noFill/>
          </a:ln>
        </p:spPr>
        <p:txBody>
          <a:bodyPr lIns="91176" tIns="45588" rIns="91176" bIns="45588" rtlCol="0" anchor="ctr"/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400" dirty="0">
                <a:solidFill>
                  <a:schemeClr val="bg1"/>
                </a:solidFill>
                <a:latin typeface="PT Sans" panose="020B0503020203020204" pitchFamily="34" charset="0"/>
              </a:rPr>
              <a:t>PoINT Archival Gateway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39D6EAD5-CC29-F44A-91E5-1DEDDDB285C8}"/>
              </a:ext>
            </a:extLst>
          </p:cNvPr>
          <p:cNvCxnSpPr>
            <a:cxnSpLocks/>
          </p:cNvCxnSpPr>
          <p:nvPr/>
        </p:nvCxnSpPr>
        <p:spPr>
          <a:xfrm flipH="1" flipV="1">
            <a:off x="7473532" y="2848434"/>
            <a:ext cx="482844" cy="5365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Grafik 66">
            <a:extLst>
              <a:ext uri="{FF2B5EF4-FFF2-40B4-BE49-F238E27FC236}">
                <a16:creationId xmlns:a16="http://schemas.microsoft.com/office/drawing/2014/main" id="{B3185B9E-DCAB-9944-B585-F5630520BDE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432" y="2688126"/>
            <a:ext cx="463933" cy="126886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21251A07-6B48-9340-9392-1828870A92C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907" y="2837591"/>
            <a:ext cx="436735" cy="263597"/>
          </a:xfrm>
          <a:prstGeom prst="rect">
            <a:avLst/>
          </a:prstGeom>
        </p:spPr>
      </p:pic>
      <p:sp>
        <p:nvSpPr>
          <p:cNvPr id="69" name="Textfeld 68">
            <a:extLst>
              <a:ext uri="{FF2B5EF4-FFF2-40B4-BE49-F238E27FC236}">
                <a16:creationId xmlns:a16="http://schemas.microsoft.com/office/drawing/2014/main" id="{3CC1DF87-B293-E145-B2FC-E638349827BE}"/>
              </a:ext>
            </a:extLst>
          </p:cNvPr>
          <p:cNvSpPr txBox="1"/>
          <p:nvPr/>
        </p:nvSpPr>
        <p:spPr>
          <a:xfrm rot="5400000">
            <a:off x="3948563" y="1845028"/>
            <a:ext cx="430887" cy="8383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800" dirty="0"/>
              <a:t>HDFS S3a</a:t>
            </a:r>
            <a:br>
              <a:rPr lang="en-US" sz="800" dirty="0"/>
            </a:br>
            <a:r>
              <a:rPr lang="en-US" sz="800" dirty="0"/>
              <a:t>backend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90AB075A-B296-2D4A-9C26-3F3C36DDA1C6}"/>
              </a:ext>
            </a:extLst>
          </p:cNvPr>
          <p:cNvSpPr txBox="1"/>
          <p:nvPr/>
        </p:nvSpPr>
        <p:spPr>
          <a:xfrm rot="5400000">
            <a:off x="3981038" y="2389229"/>
            <a:ext cx="430887" cy="108396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800" dirty="0"/>
              <a:t>Auto-Tiering, CRR, CloudMirror, …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B1C32A67-B4A6-994E-B89F-024BC8B979A6}"/>
              </a:ext>
            </a:extLst>
          </p:cNvPr>
          <p:cNvSpPr txBox="1"/>
          <p:nvPr/>
        </p:nvSpPr>
        <p:spPr>
          <a:xfrm rot="5400000">
            <a:off x="4059791" y="1270905"/>
            <a:ext cx="323165" cy="8383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dirty="0"/>
              <a:t>S3 API</a:t>
            </a:r>
          </a:p>
        </p:txBody>
      </p:sp>
      <p:pic>
        <p:nvPicPr>
          <p:cNvPr id="72" name="Grafik 71">
            <a:extLst>
              <a:ext uri="{FF2B5EF4-FFF2-40B4-BE49-F238E27FC236}">
                <a16:creationId xmlns:a16="http://schemas.microsoft.com/office/drawing/2014/main" id="{4C29D791-D7C4-1C41-8733-481C60B799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48756" y="2264943"/>
            <a:ext cx="597197" cy="1200002"/>
          </a:xfrm>
          <a:prstGeom prst="rect">
            <a:avLst/>
          </a:prstGeom>
        </p:spPr>
      </p:pic>
      <p:sp>
        <p:nvSpPr>
          <p:cNvPr id="73" name="Textfeld 72">
            <a:extLst>
              <a:ext uri="{FF2B5EF4-FFF2-40B4-BE49-F238E27FC236}">
                <a16:creationId xmlns:a16="http://schemas.microsoft.com/office/drawing/2014/main" id="{D348D0A8-022E-7B41-92BF-E1E5FB072102}"/>
              </a:ext>
            </a:extLst>
          </p:cNvPr>
          <p:cNvSpPr txBox="1"/>
          <p:nvPr/>
        </p:nvSpPr>
        <p:spPr>
          <a:xfrm rot="5400000">
            <a:off x="4034588" y="3030166"/>
            <a:ext cx="307777" cy="8383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800" dirty="0"/>
              <a:t>HSM / ILM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C998EC53-0CA9-5F41-ADE5-1B98CF31BC94}"/>
              </a:ext>
            </a:extLst>
          </p:cNvPr>
          <p:cNvSpPr txBox="1"/>
          <p:nvPr/>
        </p:nvSpPr>
        <p:spPr>
          <a:xfrm rot="5400000">
            <a:off x="4042592" y="3602600"/>
            <a:ext cx="307777" cy="8383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800" dirty="0"/>
              <a:t>S3-to-S3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8D83B066-89DC-3E4B-B4F3-416BC971C1D5}"/>
              </a:ext>
            </a:extLst>
          </p:cNvPr>
          <p:cNvSpPr txBox="1"/>
          <p:nvPr/>
        </p:nvSpPr>
        <p:spPr>
          <a:xfrm>
            <a:off x="7308304" y="2931790"/>
            <a:ext cx="7892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T Sans" panose="020B0503020203020204" pitchFamily="34" charset="0"/>
              </a:rPr>
              <a:t>FC or iSCSI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786CF89E-FA68-FE41-AF81-6FA55769A58E}"/>
              </a:ext>
            </a:extLst>
          </p:cNvPr>
          <p:cNvSpPr txBox="1"/>
          <p:nvPr/>
        </p:nvSpPr>
        <p:spPr>
          <a:xfrm rot="5400000">
            <a:off x="5945958" y="1654298"/>
            <a:ext cx="323165" cy="39635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dirty="0"/>
              <a:t>S3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10D828C-83A1-E048-BEAB-5B42EEDB3273}"/>
              </a:ext>
            </a:extLst>
          </p:cNvPr>
          <p:cNvSpPr txBox="1"/>
          <p:nvPr/>
        </p:nvSpPr>
        <p:spPr>
          <a:xfrm rot="5400000">
            <a:off x="5954321" y="2288959"/>
            <a:ext cx="323165" cy="39635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dirty="0"/>
              <a:t>S3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14137A72-621B-F54A-AA9A-A6CECFB1238C}"/>
              </a:ext>
            </a:extLst>
          </p:cNvPr>
          <p:cNvSpPr txBox="1"/>
          <p:nvPr/>
        </p:nvSpPr>
        <p:spPr>
          <a:xfrm rot="5400000">
            <a:off x="5951242" y="2936847"/>
            <a:ext cx="323165" cy="39635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dirty="0"/>
              <a:t>S3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CFDDDE2E-E0F6-AA43-9DB7-B295ED38B4DC}"/>
              </a:ext>
            </a:extLst>
          </p:cNvPr>
          <p:cNvSpPr txBox="1"/>
          <p:nvPr/>
        </p:nvSpPr>
        <p:spPr>
          <a:xfrm rot="5400000">
            <a:off x="5945959" y="3455980"/>
            <a:ext cx="323165" cy="39635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dirty="0"/>
              <a:t>S3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AED12B1F-5ECB-5F4B-830F-0AD207CF3EDC}"/>
              </a:ext>
            </a:extLst>
          </p:cNvPr>
          <p:cNvSpPr txBox="1"/>
          <p:nvPr/>
        </p:nvSpPr>
        <p:spPr>
          <a:xfrm rot="5400000">
            <a:off x="5932176" y="4012189"/>
            <a:ext cx="323165" cy="39635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dirty="0"/>
              <a:t>S3</a:t>
            </a:r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id="{63464A7A-2195-9C4D-A9E4-76769A78E5F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298" y="1250624"/>
            <a:ext cx="346226" cy="306395"/>
          </a:xfrm>
          <a:prstGeom prst="rect">
            <a:avLst/>
          </a:prstGeom>
        </p:spPr>
      </p:pic>
      <p:pic>
        <p:nvPicPr>
          <p:cNvPr id="82" name="Grafik 81">
            <a:extLst>
              <a:ext uri="{FF2B5EF4-FFF2-40B4-BE49-F238E27FC236}">
                <a16:creationId xmlns:a16="http://schemas.microsoft.com/office/drawing/2014/main" id="{67D2C720-DE26-D748-84EC-135CC4B55E1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669" y="3898710"/>
            <a:ext cx="828435" cy="257216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CF4CDB24-D0C2-7741-A662-1EB47F3C883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659" y="3306209"/>
            <a:ext cx="903057" cy="273653"/>
          </a:xfrm>
          <a:prstGeom prst="rect">
            <a:avLst/>
          </a:prstGeom>
        </p:spPr>
      </p:pic>
      <p:sp>
        <p:nvSpPr>
          <p:cNvPr id="84" name="Textfeld 83">
            <a:extLst>
              <a:ext uri="{FF2B5EF4-FFF2-40B4-BE49-F238E27FC236}">
                <a16:creationId xmlns:a16="http://schemas.microsoft.com/office/drawing/2014/main" id="{B65DBC0D-0C16-8948-911D-D599021F0F11}"/>
              </a:ext>
            </a:extLst>
          </p:cNvPr>
          <p:cNvSpPr txBox="1"/>
          <p:nvPr/>
        </p:nvSpPr>
        <p:spPr>
          <a:xfrm>
            <a:off x="153019" y="4046500"/>
            <a:ext cx="3352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de-DE" sz="1400" dirty="0">
                <a:solidFill>
                  <a:prstClr val="black"/>
                </a:solidFill>
                <a:latin typeface="PT Sans" panose="020B0503020203020204" pitchFamily="34" charset="0"/>
              </a:rPr>
              <a:t>Protection of S3 Cloud Data</a:t>
            </a:r>
            <a:endParaRPr lang="de-DE" sz="1400" dirty="0">
              <a:latin typeface="PT Sans" panose="020B0503020203020204" pitchFamily="34" charset="0"/>
            </a:endParaRPr>
          </a:p>
        </p:txBody>
      </p:sp>
      <p:sp>
        <p:nvSpPr>
          <p:cNvPr id="38" name="Titel 46">
            <a:extLst>
              <a:ext uri="{FF2B5EF4-FFF2-40B4-BE49-F238E27FC236}">
                <a16:creationId xmlns:a16="http://schemas.microsoft.com/office/drawing/2014/main" id="{A95A109F-8321-C94D-AA3F-CF6DA333E382}"/>
              </a:ext>
            </a:extLst>
          </p:cNvPr>
          <p:cNvSpPr txBox="1">
            <a:spLocks/>
          </p:cNvSpPr>
          <p:nvPr/>
        </p:nvSpPr>
        <p:spPr>
          <a:xfrm>
            <a:off x="508" y="551707"/>
            <a:ext cx="9143492" cy="288028"/>
          </a:xfrm>
          <a:prstGeom prst="rect">
            <a:avLst/>
          </a:prstGeom>
        </p:spPr>
        <p:txBody>
          <a:bodyPr anchor="t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altLang="de-DE" sz="1600" dirty="0">
                <a:latin typeface="PT Sans" panose="020B0503020203020204" pitchFamily="34" charset="0"/>
              </a:rPr>
              <a:t>Tape-based S3 Object Storage</a:t>
            </a:r>
          </a:p>
        </p:txBody>
      </p:sp>
    </p:spTree>
    <p:extLst>
      <p:ext uri="{BB962C8B-B14F-4D97-AF65-F5344CB8AC3E}">
        <p14:creationId xmlns:p14="http://schemas.microsoft.com/office/powerpoint/2010/main" val="20168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0" grpId="0"/>
      <p:bldP spid="61" grpId="0"/>
      <p:bldP spid="62" grpId="0"/>
      <p:bldP spid="69" grpId="0"/>
      <p:bldP spid="70" grpId="0"/>
      <p:bldP spid="71" grpId="0"/>
      <p:bldP spid="73" grpId="0"/>
      <p:bldP spid="74" grpId="0"/>
      <p:bldP spid="76" grpId="0"/>
      <p:bldP spid="77" grpId="0"/>
      <p:bldP spid="78" grpId="0"/>
      <p:bldP spid="79" grpId="0"/>
      <p:bldP spid="80" grpId="0"/>
      <p:bldP spid="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F002926A-CD0C-4BF7-A417-B77C3CEF4CAE}"/>
              </a:ext>
            </a:extLst>
          </p:cNvPr>
          <p:cNvSpPr txBox="1"/>
          <p:nvPr/>
        </p:nvSpPr>
        <p:spPr>
          <a:xfrm>
            <a:off x="4788024" y="990000"/>
            <a:ext cx="4355975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latin typeface="PT Sans" panose="020B0503020203020204" pitchFamily="34" charset="0"/>
              </a:rPr>
              <a:t>The </a:t>
            </a:r>
            <a:r>
              <a:rPr lang="en-US" altLang="ja-JP" sz="1400" b="1" dirty="0">
                <a:latin typeface="PT Sans" panose="020B0503020203020204" pitchFamily="34" charset="0"/>
              </a:rPr>
              <a:t>challenge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 "/>
              </a:rPr>
              <a:t>データロスの発生を最大限防止する。</a:t>
            </a:r>
            <a:endParaRPr lang="en-US" sz="1100" dirty="0">
              <a:latin typeface="PT Sans 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 "/>
              </a:rPr>
              <a:t>独立したデータコピーでデータの安全性を高める。</a:t>
            </a:r>
            <a:endParaRPr lang="en-US" sz="1100" dirty="0">
              <a:latin typeface="PT Sans 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 "/>
              </a:rPr>
              <a:t>費用を効率化したストレージ</a:t>
            </a:r>
            <a:endParaRPr lang="en-US" sz="1100" dirty="0">
              <a:latin typeface="PT Sans 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 "/>
              </a:rPr>
              <a:t>デー</a:t>
            </a:r>
            <a:r>
              <a:rPr lang="ja-JP" altLang="en-US" sz="1100" dirty="0" smtClean="0">
                <a:latin typeface="PT Sans "/>
              </a:rPr>
              <a:t>タ元として、</a:t>
            </a:r>
            <a:r>
              <a:rPr lang="en-US" sz="1100" b="1" dirty="0" err="1" smtClean="0">
                <a:latin typeface="PT Sans "/>
              </a:rPr>
              <a:t>Cloudian</a:t>
            </a:r>
            <a:r>
              <a:rPr lang="en-US" sz="1100" b="1" dirty="0" smtClean="0">
                <a:latin typeface="PT Sans "/>
              </a:rPr>
              <a:t> </a:t>
            </a:r>
            <a:r>
              <a:rPr lang="en-US" sz="1100" b="1" dirty="0" err="1" smtClean="0">
                <a:latin typeface="PT Sans "/>
              </a:rPr>
              <a:t>HyperStore</a:t>
            </a:r>
            <a:r>
              <a:rPr lang="ja-JP" altLang="en-US" sz="1100" dirty="0" smtClean="0">
                <a:latin typeface="PT Sans "/>
              </a:rPr>
              <a:t>をサポート</a:t>
            </a:r>
            <a:endParaRPr lang="en-US" sz="1100" dirty="0">
              <a:latin typeface="PT Sans "/>
            </a:endParaRPr>
          </a:p>
          <a:p>
            <a:pPr>
              <a:spcBef>
                <a:spcPts val="600"/>
              </a:spcBef>
            </a:pPr>
            <a:r>
              <a:rPr lang="en-US" altLang="ja-JP" sz="1400" b="1" dirty="0">
                <a:latin typeface="PT Sans" panose="020B0503020203020204" pitchFamily="34" charset="0"/>
              </a:rPr>
              <a:t>The solution – PoINT Archival Gateway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ja-JP" sz="1100" dirty="0" smtClean="0">
                <a:latin typeface="PT Sans "/>
              </a:rPr>
              <a:t>S3</a:t>
            </a:r>
            <a:r>
              <a:rPr lang="ja-JP" altLang="en-US" sz="1100" dirty="0" smtClean="0">
                <a:latin typeface="PT Sans "/>
              </a:rPr>
              <a:t>ストレージクラスを追加して統合する。</a:t>
            </a:r>
            <a:endParaRPr lang="en-US" sz="1100" dirty="0">
              <a:latin typeface="PT Sans 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 "/>
              </a:rPr>
              <a:t>オブジェクト単位での非同期で自動化されたデータの複製</a:t>
            </a:r>
            <a:endParaRPr lang="en-US" sz="1100" dirty="0">
              <a:latin typeface="PT Sans 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 "/>
              </a:rPr>
              <a:t>ネイティブの</a:t>
            </a:r>
            <a:r>
              <a:rPr lang="en-US" altLang="ja-JP" sz="1100" dirty="0" smtClean="0">
                <a:latin typeface="PT Sans "/>
              </a:rPr>
              <a:t>S3</a:t>
            </a:r>
            <a:r>
              <a:rPr lang="ja-JP" altLang="en-US" sz="1100" dirty="0" smtClean="0">
                <a:latin typeface="PT Sans "/>
              </a:rPr>
              <a:t> </a:t>
            </a:r>
            <a:r>
              <a:rPr lang="en-US" altLang="ja-JP" sz="1100" dirty="0" smtClean="0">
                <a:latin typeface="PT Sans "/>
              </a:rPr>
              <a:t>API</a:t>
            </a:r>
            <a:r>
              <a:rPr lang="ja-JP" altLang="en-US" sz="1100" dirty="0" smtClean="0">
                <a:latin typeface="PT Sans "/>
              </a:rPr>
              <a:t>経由のバックアップデータへの直接アクセス</a:t>
            </a:r>
            <a:endParaRPr lang="en-US" sz="1100" dirty="0">
              <a:latin typeface="PT Sans 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 "/>
              </a:rPr>
              <a:t>データ容量、パフォーマンスと安全性に応じたシステム拡張</a:t>
            </a:r>
            <a:endParaRPr lang="en-US" sz="1100" dirty="0">
              <a:latin typeface="PT Sans "/>
            </a:endParaRPr>
          </a:p>
          <a:p>
            <a:pPr>
              <a:spcBef>
                <a:spcPts val="600"/>
              </a:spcBef>
            </a:pPr>
            <a:r>
              <a:rPr lang="en-US" altLang="ja-JP" sz="1400" b="1" dirty="0">
                <a:latin typeface="PT Sans" panose="020B0503020203020204" pitchFamily="34" charset="0"/>
              </a:rPr>
              <a:t>The benefits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 "/>
              </a:rPr>
              <a:t>データロスのリスクが最小限になった。</a:t>
            </a:r>
            <a:endParaRPr lang="en-US" sz="1100" dirty="0">
              <a:latin typeface="PT Sans 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 "/>
              </a:rPr>
              <a:t>テー</a:t>
            </a:r>
            <a:r>
              <a:rPr lang="ja-JP" altLang="en-US" sz="1100" dirty="0" smtClean="0">
                <a:latin typeface="PT Sans "/>
              </a:rPr>
              <a:t>プ技術を使用した費用効率の良いストレージ</a:t>
            </a:r>
            <a:endParaRPr lang="en-US" sz="1100" dirty="0">
              <a:latin typeface="PT Sans 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 "/>
              </a:rPr>
              <a:t>シンプ</a:t>
            </a:r>
            <a:r>
              <a:rPr lang="ja-JP" altLang="en-US" sz="1100" dirty="0" smtClean="0">
                <a:latin typeface="PT Sans "/>
              </a:rPr>
              <a:t>ルで柔軟に対応出来る拡張性</a:t>
            </a:r>
            <a:endParaRPr lang="en-US" sz="1100" dirty="0">
              <a:latin typeface="PT Sans 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 "/>
              </a:rPr>
              <a:t>ベンダ</a:t>
            </a:r>
            <a:r>
              <a:rPr lang="ja-JP" altLang="en-US" sz="1100" dirty="0" smtClean="0">
                <a:latin typeface="PT Sans "/>
              </a:rPr>
              <a:t>ーに依存しない独立したソフトウェアソリューションによる安全な投資</a:t>
            </a:r>
            <a:endParaRPr lang="en-US" sz="1100" dirty="0">
              <a:latin typeface="PT Sans 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90468AE-ACAC-404B-BEAF-0959DE589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5" y="1347614"/>
            <a:ext cx="4488593" cy="2808312"/>
          </a:xfrm>
          <a:prstGeom prst="rect">
            <a:avLst/>
          </a:prstGeom>
        </p:spPr>
      </p:pic>
      <p:sp>
        <p:nvSpPr>
          <p:cNvPr id="4" name="Titel 46">
            <a:extLst>
              <a:ext uri="{FF2B5EF4-FFF2-40B4-BE49-F238E27FC236}">
                <a16:creationId xmlns:a16="http://schemas.microsoft.com/office/drawing/2014/main" id="{AB07451D-F384-3F4E-96B1-38102D3090E2}"/>
              </a:ext>
            </a:extLst>
          </p:cNvPr>
          <p:cNvSpPr txBox="1">
            <a:spLocks/>
          </p:cNvSpPr>
          <p:nvPr/>
        </p:nvSpPr>
        <p:spPr>
          <a:xfrm>
            <a:off x="0" y="555526"/>
            <a:ext cx="9143492" cy="288028"/>
          </a:xfrm>
          <a:prstGeom prst="rect">
            <a:avLst/>
          </a:prstGeom>
        </p:spPr>
        <p:txBody>
          <a:bodyPr anchor="t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altLang="de-DE" sz="1600" dirty="0">
                <a:latin typeface="PT Sans" panose="020B0503020203020204" pitchFamily="34" charset="0"/>
              </a:rPr>
              <a:t>Case Study – Bank in Switzerland (Finance)</a:t>
            </a:r>
          </a:p>
        </p:txBody>
      </p:sp>
    </p:spTree>
    <p:extLst>
      <p:ext uri="{BB962C8B-B14F-4D97-AF65-F5344CB8AC3E}">
        <p14:creationId xmlns:p14="http://schemas.microsoft.com/office/powerpoint/2010/main" val="1867689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572E4DA-956A-4475-BBF0-B07ACEC126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" y="1275605"/>
            <a:ext cx="4778583" cy="293179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002926A-CD0C-4BF7-A417-B77C3CEF4CAE}"/>
              </a:ext>
            </a:extLst>
          </p:cNvPr>
          <p:cNvSpPr txBox="1"/>
          <p:nvPr/>
        </p:nvSpPr>
        <p:spPr>
          <a:xfrm>
            <a:off x="4788000" y="990000"/>
            <a:ext cx="4356000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PT Sans" panose="020B0503020203020204" pitchFamily="34" charset="0"/>
              </a:rPr>
              <a:t>The challenge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各種</a:t>
            </a: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アプリケーションのワークロードを</a:t>
            </a:r>
            <a:r>
              <a:rPr lang="en-US" altLang="ja-JP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S3</a:t>
            </a: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経由でアーカイブ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デー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タ量は、上位の</a:t>
            </a:r>
            <a:r>
              <a:rPr lang="en-US" altLang="ja-JP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2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桁</a:t>
            </a:r>
            <a:r>
              <a:rPr lang="en-US" altLang="ja-JP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PB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で、どんどん増加中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デー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タ保護の観点から、地域間のレプリケーション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長期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間のデータ保管とデータ保護への高い要求を満たす</a:t>
            </a:r>
            <a:endParaRPr lang="en-US" sz="1400" dirty="0">
              <a:latin typeface="PT Sans" panose="020B0503020203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400" b="1" dirty="0">
                <a:latin typeface="PT Sans" panose="020B0503020203020204" pitchFamily="34" charset="0"/>
              </a:rPr>
              <a:t>The solution – PoINT Archival Gateway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ローコストなテープベースのオブジェクトストレージ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ネ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イティブなバージョン機能を含む</a:t>
            </a:r>
            <a:r>
              <a:rPr lang="en-US" altLang="ja-JP" sz="1100" dirty="0">
                <a:latin typeface="PT Sans" panose="020B0503020203020204" pitchFamily="34" charset="0"/>
                <a:ea typeface="Calibri" panose="020F0502020204030204" pitchFamily="34" charset="0"/>
              </a:rPr>
              <a:t>S3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インターフェイス</a:t>
            </a:r>
            <a:endParaRPr lang="en-US" altLang="ja-JP" sz="1100" dirty="0"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ス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トレージ容量の増大にスケールアウトで対応</a:t>
            </a:r>
            <a:endParaRPr lang="en-US" altLang="ja-JP" sz="1100" dirty="0"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ワ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ークロードに応じた論理パーティショ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ン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ラ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イトワンスで保存期間の管理が可能</a:t>
            </a:r>
            <a:endParaRPr lang="en-US" altLang="ja-JP" sz="1100" dirty="0"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400" b="1" dirty="0" smtClean="0">
                <a:latin typeface="PT Sans" panose="020B0503020203020204" pitchFamily="34" charset="0"/>
              </a:rPr>
              <a:t>The </a:t>
            </a:r>
            <a:r>
              <a:rPr lang="en-US" sz="1400" b="1" dirty="0">
                <a:latin typeface="PT Sans" panose="020B0503020203020204" pitchFamily="34" charset="0"/>
              </a:rPr>
              <a:t>benefits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どん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な</a:t>
            </a:r>
            <a:r>
              <a:rPr lang="en-US" altLang="ja-JP" sz="1100" dirty="0">
                <a:latin typeface="PT Sans" panose="020B0503020203020204" pitchFamily="34" charset="0"/>
                <a:ea typeface="Calibri" panose="020F0502020204030204" pitchFamily="34" charset="0"/>
              </a:rPr>
              <a:t>S3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クライアントでも接続が可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能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バ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ケットかパーティション単位でのワークロードに対応した設定が可能</a:t>
            </a:r>
            <a:endParaRPr lang="en-US" altLang="ja-JP" sz="1100" dirty="0"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ノード、ドライブ、スロット、メディア単位で拡張可能</a:t>
            </a:r>
            <a:endParaRPr lang="en-US" altLang="ja-JP" sz="1100" dirty="0"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独立した永続性のあるプランをソフトウェアで提供</a:t>
            </a:r>
            <a:endParaRPr lang="en-US" altLang="ja-JP" sz="1100" dirty="0"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Titel 46">
            <a:extLst>
              <a:ext uri="{FF2B5EF4-FFF2-40B4-BE49-F238E27FC236}">
                <a16:creationId xmlns:a16="http://schemas.microsoft.com/office/drawing/2014/main" id="{B629B960-B5FA-DB4A-B887-C6C345ABE866}"/>
              </a:ext>
            </a:extLst>
          </p:cNvPr>
          <p:cNvSpPr txBox="1">
            <a:spLocks/>
          </p:cNvSpPr>
          <p:nvPr/>
        </p:nvSpPr>
        <p:spPr>
          <a:xfrm>
            <a:off x="0" y="555526"/>
            <a:ext cx="9143492" cy="288028"/>
          </a:xfrm>
          <a:prstGeom prst="rect">
            <a:avLst/>
          </a:prstGeom>
        </p:spPr>
        <p:txBody>
          <a:bodyPr anchor="t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altLang="de-DE" sz="1600" dirty="0">
                <a:latin typeface="PT Sans" panose="020B0503020203020204" pitchFamily="34" charset="0"/>
              </a:rPr>
              <a:t>Use Case – Enterprise Archiving</a:t>
            </a:r>
          </a:p>
        </p:txBody>
      </p:sp>
    </p:spTree>
    <p:extLst>
      <p:ext uri="{BB962C8B-B14F-4D97-AF65-F5344CB8AC3E}">
        <p14:creationId xmlns:p14="http://schemas.microsoft.com/office/powerpoint/2010/main" val="147979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F002926A-CD0C-4BF7-A417-B77C3CEF4CAE}"/>
              </a:ext>
            </a:extLst>
          </p:cNvPr>
          <p:cNvSpPr txBox="1"/>
          <p:nvPr/>
        </p:nvSpPr>
        <p:spPr>
          <a:xfrm>
            <a:off x="4788025" y="990000"/>
            <a:ext cx="43200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PT Sans" panose="020B0503020203020204" pitchFamily="34" charset="0"/>
              </a:rPr>
              <a:t>The challenge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ja-JP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S3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を使用した</a:t>
            </a:r>
            <a:r>
              <a:rPr 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Kubernetes Cluster</a:t>
            </a: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のワークロードアーカイブ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デー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タ容量は、</a:t>
            </a:r>
            <a:r>
              <a:rPr lang="en-US" altLang="ja-JP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3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桁</a:t>
            </a:r>
            <a:r>
              <a:rPr lang="en-US" altLang="ja-JP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PB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の上位の数字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長期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間のデータ保管とデータ保護への高い要求を満たす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ja-JP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LTO</a:t>
            </a: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と</a:t>
            </a:r>
            <a:r>
              <a:rPr lang="en-US" altLang="ja-JP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3592</a:t>
            </a: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テープドライブのサポート</a:t>
            </a:r>
            <a:endParaRPr lang="en-US" sz="1100" dirty="0">
              <a:latin typeface="PT Sans" panose="020B050302020302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</a:rPr>
              <a:t>リー</a:t>
            </a:r>
            <a:r>
              <a:rPr lang="ja-JP" altLang="en-US" sz="1100" dirty="0" smtClean="0">
                <a:latin typeface="PT Sans" panose="020B0503020203020204" pitchFamily="34" charset="0"/>
              </a:rPr>
              <a:t>ドとライトでの高いデータ転送速度</a:t>
            </a:r>
            <a:endParaRPr lang="en-US" sz="1100" dirty="0">
              <a:latin typeface="PT Sans" panose="020B0503020203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400" b="1" dirty="0">
                <a:latin typeface="PT Sans" panose="020B0503020203020204" pitchFamily="34" charset="0"/>
              </a:rPr>
              <a:t>The solution – PoINT Archival Gateway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ローコス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トなテープへのオブジェクトストレージ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ネ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イティ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ブなバージョン機能を含む</a:t>
            </a:r>
            <a:r>
              <a:rPr 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S3</a:t>
            </a: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インターフェイス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ストレージ容量の増大にス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ケー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ル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アウ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トで対応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ワークロードに応じた論理パーティション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ライトワンスで保存期間の管理が可能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ja-JP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1</a:t>
            </a: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週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間に、最低でも</a:t>
            </a:r>
            <a:r>
              <a:rPr lang="en-US" altLang="ja-JP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1PB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を読み書きできるパフォーマンス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400" b="1" dirty="0">
                <a:latin typeface="PT Sans" panose="020B0503020203020204" pitchFamily="34" charset="0"/>
              </a:rPr>
              <a:t>The benefits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どんな</a:t>
            </a:r>
            <a:r>
              <a:rPr lang="en-US" altLang="ja-JP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S3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クライアントでも接続が可能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バケッ</a:t>
            </a: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トかパーティション単位でのワークロードに対応した設定が可能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ノード、ドライブ、スロット、メディア単位で拡張可能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独立した永続性のあるプランをソフトウェアで提供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ja-JP" altLang="en-US" sz="1100" dirty="0" smtClean="0">
                <a:latin typeface="PT Sans" panose="020B0503020203020204" pitchFamily="34" charset="0"/>
                <a:ea typeface="Calibri" panose="020F0502020204030204" pitchFamily="34" charset="0"/>
              </a:rPr>
              <a:t>特定のベンダーや技術へのロックインを回避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D47F240-81D2-4589-B840-CAEA52E70846}"/>
              </a:ext>
            </a:extLst>
          </p:cNvPr>
          <p:cNvSpPr txBox="1"/>
          <p:nvPr/>
        </p:nvSpPr>
        <p:spPr>
          <a:xfrm>
            <a:off x="3203848" y="408391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>
                <a:latin typeface="PT Sans" panose="020B0503020203020204" pitchFamily="34" charset="0"/>
              </a:rPr>
              <a:t>IBM</a:t>
            </a:r>
            <a:br>
              <a:rPr lang="de-DE" sz="700" dirty="0">
                <a:latin typeface="PT Sans" panose="020B0503020203020204" pitchFamily="34" charset="0"/>
              </a:rPr>
            </a:br>
            <a:r>
              <a:rPr lang="de-DE" sz="700" dirty="0">
                <a:latin typeface="PT Sans" panose="020B0503020203020204" pitchFamily="34" charset="0"/>
              </a:rPr>
              <a:t>TS4500</a:t>
            </a:r>
            <a:endParaRPr lang="en-US" sz="700" dirty="0">
              <a:latin typeface="PT Sans" panose="020B0503020203020204" pitchFamily="34" charset="0"/>
            </a:endParaRPr>
          </a:p>
        </p:txBody>
      </p:sp>
      <p:sp>
        <p:nvSpPr>
          <p:cNvPr id="6" name="Titel 46">
            <a:extLst>
              <a:ext uri="{FF2B5EF4-FFF2-40B4-BE49-F238E27FC236}">
                <a16:creationId xmlns:a16="http://schemas.microsoft.com/office/drawing/2014/main" id="{1BF87E04-DBBD-5542-9616-DE8F69D27199}"/>
              </a:ext>
            </a:extLst>
          </p:cNvPr>
          <p:cNvSpPr txBox="1">
            <a:spLocks/>
          </p:cNvSpPr>
          <p:nvPr/>
        </p:nvSpPr>
        <p:spPr>
          <a:xfrm>
            <a:off x="0" y="555526"/>
            <a:ext cx="9143492" cy="288028"/>
          </a:xfrm>
          <a:prstGeom prst="rect">
            <a:avLst/>
          </a:prstGeom>
        </p:spPr>
        <p:txBody>
          <a:bodyPr anchor="t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altLang="de-DE" sz="1600" dirty="0">
                <a:latin typeface="PT Sans" panose="020B0503020203020204" pitchFamily="34" charset="0"/>
              </a:rPr>
              <a:t>Use Case – Kubernetes </a:t>
            </a:r>
            <a:r>
              <a:rPr lang="en-US" altLang="de-DE" sz="1600" dirty="0" smtClean="0">
                <a:latin typeface="PT Sans" panose="020B0503020203020204" pitchFamily="34" charset="0"/>
              </a:rPr>
              <a:t>Environment</a:t>
            </a:r>
            <a:endParaRPr lang="en-US" altLang="de-DE" sz="1600" dirty="0">
              <a:latin typeface="PT Sans" panose="020B0503020203020204" pitchFamily="34" charset="0"/>
            </a:endParaRPr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E3FCB83B-5314-44F9-B63A-8FE984994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990000"/>
            <a:ext cx="4146380" cy="371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98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F002926A-CD0C-4BF7-A417-B77C3CEF4CAE}"/>
              </a:ext>
            </a:extLst>
          </p:cNvPr>
          <p:cNvSpPr txBox="1"/>
          <p:nvPr/>
        </p:nvSpPr>
        <p:spPr>
          <a:xfrm>
            <a:off x="4788024" y="990000"/>
            <a:ext cx="3816424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PT Sans" panose="020B0503020203020204" pitchFamily="34" charset="0"/>
              </a:rPr>
              <a:t>The challenge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Archiving workloads from Hadoop Infrastructure via S3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Data volume in high PB range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latin typeface="PT Sans" panose="020B0503020203020204" pitchFamily="34" charset="0"/>
              </a:rPr>
              <a:t>High Performance for read and write access (&gt;1PB/day)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latin typeface="PT Sans" panose="020B0503020203020204" pitchFamily="34" charset="0"/>
              </a:rPr>
              <a:t>Support for 64 drives in parallel</a:t>
            </a:r>
          </a:p>
          <a:p>
            <a:pPr>
              <a:spcBef>
                <a:spcPts val="600"/>
              </a:spcBef>
            </a:pPr>
            <a:r>
              <a:rPr lang="en-US" sz="1400" b="1" dirty="0">
                <a:latin typeface="PT Sans" panose="020B0503020203020204" pitchFamily="34" charset="0"/>
              </a:rPr>
              <a:t>The solution – PoINT Archival Gateway (</a:t>
            </a:r>
            <a:r>
              <a:rPr lang="en-US" sz="1400" b="1" dirty="0" smtClean="0">
                <a:latin typeface="PT Sans" panose="020B0503020203020204" pitchFamily="34" charset="0"/>
              </a:rPr>
              <a:t>OEM</a:t>
            </a:r>
            <a:r>
              <a:rPr lang="ja-JP" altLang="en-US" sz="1400" b="1" dirty="0" smtClean="0">
                <a:latin typeface="PT Sans" panose="020B0503020203020204" pitchFamily="34" charset="0"/>
              </a:rPr>
              <a:t>版</a:t>
            </a:r>
            <a:r>
              <a:rPr lang="en-US" sz="1400" b="1" dirty="0" smtClean="0">
                <a:latin typeface="PT Sans" panose="020B0503020203020204" pitchFamily="34" charset="0"/>
              </a:rPr>
              <a:t>)</a:t>
            </a:r>
            <a:endParaRPr lang="en-US" sz="1400" b="1" dirty="0">
              <a:latin typeface="PT Sans" panose="020B050302020302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Object storage on optical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Native S3 interface including versioning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Scale-out architecture with unlimited storage space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Logical partitioning for workload requirements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Write performance &gt;1PB/day</a:t>
            </a:r>
          </a:p>
          <a:p>
            <a:pPr>
              <a:spcBef>
                <a:spcPts val="600"/>
              </a:spcBef>
            </a:pPr>
            <a:r>
              <a:rPr lang="en-US" sz="1400" b="1" dirty="0">
                <a:latin typeface="PT Sans" panose="020B0503020203020204" pitchFamily="34" charset="0"/>
              </a:rPr>
              <a:t>The benefits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Compatibility with Hadoop S3 client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WORM protection</a:t>
            </a:r>
            <a:endParaRPr lang="en-US" sz="1100" dirty="0">
              <a:effectLst/>
              <a:latin typeface="PT Sans" panose="020B0503020203020204" pitchFamily="34" charset="0"/>
              <a:ea typeface="Calibri" panose="020F050202020403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effectLst/>
                <a:latin typeface="PT Sans" panose="020B0503020203020204" pitchFamily="34" charset="0"/>
                <a:ea typeface="Calibri" panose="020F0502020204030204" pitchFamily="34" charset="0"/>
              </a:rPr>
              <a:t>Easy extensions with nodes, drives, slots and media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latin typeface="PT Sans" panose="020B0503020203020204" pitchFamily="34" charset="0"/>
                <a:ea typeface="Calibri" panose="020F0502020204030204" pitchFamily="34" charset="0"/>
              </a:rPr>
              <a:t>Multi-library and multi-drives support</a:t>
            </a:r>
          </a:p>
        </p:txBody>
      </p:sp>
      <p:sp>
        <p:nvSpPr>
          <p:cNvPr id="6" name="Titel 46">
            <a:extLst>
              <a:ext uri="{FF2B5EF4-FFF2-40B4-BE49-F238E27FC236}">
                <a16:creationId xmlns:a16="http://schemas.microsoft.com/office/drawing/2014/main" id="{1BF87E04-DBBD-5542-9616-DE8F69D27199}"/>
              </a:ext>
            </a:extLst>
          </p:cNvPr>
          <p:cNvSpPr txBox="1">
            <a:spLocks/>
          </p:cNvSpPr>
          <p:nvPr/>
        </p:nvSpPr>
        <p:spPr>
          <a:xfrm>
            <a:off x="0" y="555526"/>
            <a:ext cx="9143492" cy="288028"/>
          </a:xfrm>
          <a:prstGeom prst="rect">
            <a:avLst/>
          </a:prstGeom>
        </p:spPr>
        <p:txBody>
          <a:bodyPr anchor="t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altLang="de-DE" sz="1600" dirty="0">
                <a:latin typeface="PT Sans" panose="020B0503020203020204" pitchFamily="34" charset="0"/>
              </a:rPr>
              <a:t>Case Study – </a:t>
            </a:r>
            <a:r>
              <a:rPr lang="ja-JP" altLang="en-US" sz="1600" dirty="0">
                <a:latin typeface="PT Sans" panose="020B0503020203020204" pitchFamily="34" charset="0"/>
              </a:rPr>
              <a:t>ビッグデータ</a:t>
            </a:r>
            <a:r>
              <a:rPr lang="en-US" altLang="de-DE" sz="1600" dirty="0" smtClean="0">
                <a:latin typeface="PT Sans" panose="020B0503020203020204" pitchFamily="34" charset="0"/>
              </a:rPr>
              <a:t> </a:t>
            </a:r>
            <a:r>
              <a:rPr lang="en-US" altLang="de-DE" sz="1600" dirty="0">
                <a:latin typeface="PT Sans" panose="020B0503020203020204" pitchFamily="34" charset="0"/>
              </a:rPr>
              <a:t>/ </a:t>
            </a:r>
            <a:r>
              <a:rPr lang="ja-JP" altLang="en-US" sz="1600" dirty="0" smtClean="0">
                <a:latin typeface="PT Sans" panose="020B0503020203020204" pitchFamily="34" charset="0"/>
              </a:rPr>
              <a:t>解析</a:t>
            </a:r>
            <a:r>
              <a:rPr lang="en-US" altLang="de-DE" sz="1600" dirty="0" smtClean="0">
                <a:latin typeface="PT Sans" panose="020B0503020203020204" pitchFamily="34" charset="0"/>
              </a:rPr>
              <a:t> (</a:t>
            </a:r>
            <a:r>
              <a:rPr lang="ja-JP" altLang="en-US" sz="1600" dirty="0" smtClean="0">
                <a:latin typeface="PT Sans" panose="020B0503020203020204" pitchFamily="34" charset="0"/>
              </a:rPr>
              <a:t>自動運転</a:t>
            </a:r>
            <a:r>
              <a:rPr lang="en-US" altLang="de-DE" sz="1600" dirty="0" smtClean="0">
                <a:latin typeface="PT Sans" panose="020B0503020203020204" pitchFamily="34" charset="0"/>
              </a:rPr>
              <a:t>)</a:t>
            </a:r>
            <a:endParaRPr lang="en-US" altLang="de-DE" sz="1600" dirty="0">
              <a:latin typeface="PT Sans" panose="020B0503020203020204" pitchFamily="34" charset="0"/>
            </a:endParaRPr>
          </a:p>
        </p:txBody>
      </p:sp>
      <p:cxnSp>
        <p:nvCxnSpPr>
          <p:cNvPr id="76" name="Gerade Verbindung 75">
            <a:extLst>
              <a:ext uri="{FF2B5EF4-FFF2-40B4-BE49-F238E27FC236}">
                <a16:creationId xmlns:a16="http://schemas.microsoft.com/office/drawing/2014/main" id="{8FD2E20C-0A81-0442-B570-4C8B934C35FF}"/>
              </a:ext>
            </a:extLst>
          </p:cNvPr>
          <p:cNvCxnSpPr/>
          <p:nvPr/>
        </p:nvCxnSpPr>
        <p:spPr>
          <a:xfrm>
            <a:off x="2048720" y="1873157"/>
            <a:ext cx="216024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Gerade Verbindung 76">
            <a:extLst>
              <a:ext uri="{FF2B5EF4-FFF2-40B4-BE49-F238E27FC236}">
                <a16:creationId xmlns:a16="http://schemas.microsoft.com/office/drawing/2014/main" id="{F022CCBF-BB2E-7446-9782-1FD3BF6AE7A4}"/>
              </a:ext>
            </a:extLst>
          </p:cNvPr>
          <p:cNvCxnSpPr/>
          <p:nvPr/>
        </p:nvCxnSpPr>
        <p:spPr>
          <a:xfrm>
            <a:off x="2264744" y="1945165"/>
            <a:ext cx="180072" cy="1796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Gerade Verbindung 77">
            <a:extLst>
              <a:ext uri="{FF2B5EF4-FFF2-40B4-BE49-F238E27FC236}">
                <a16:creationId xmlns:a16="http://schemas.microsoft.com/office/drawing/2014/main" id="{05FC8DC3-42E5-BB4C-AB51-064522D5AF78}"/>
              </a:ext>
            </a:extLst>
          </p:cNvPr>
          <p:cNvCxnSpPr/>
          <p:nvPr/>
        </p:nvCxnSpPr>
        <p:spPr>
          <a:xfrm>
            <a:off x="1375346" y="1735662"/>
            <a:ext cx="4080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Gerade Verbindung 78">
            <a:extLst>
              <a:ext uri="{FF2B5EF4-FFF2-40B4-BE49-F238E27FC236}">
                <a16:creationId xmlns:a16="http://schemas.microsoft.com/office/drawing/2014/main" id="{BB367701-7D64-8D46-8785-CF80D9755E59}"/>
              </a:ext>
            </a:extLst>
          </p:cNvPr>
          <p:cNvCxnSpPr/>
          <p:nvPr/>
        </p:nvCxnSpPr>
        <p:spPr>
          <a:xfrm flipV="1">
            <a:off x="1378814" y="3675440"/>
            <a:ext cx="357731" cy="46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Gerade Verbindung 79">
            <a:extLst>
              <a:ext uri="{FF2B5EF4-FFF2-40B4-BE49-F238E27FC236}">
                <a16:creationId xmlns:a16="http://schemas.microsoft.com/office/drawing/2014/main" id="{D2B0CB56-BA2C-FF45-8DE4-A964B4DDB4C3}"/>
              </a:ext>
            </a:extLst>
          </p:cNvPr>
          <p:cNvCxnSpPr/>
          <p:nvPr/>
        </p:nvCxnSpPr>
        <p:spPr>
          <a:xfrm>
            <a:off x="914080" y="2931140"/>
            <a:ext cx="431952" cy="6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" name="Grafik 80">
            <a:extLst>
              <a:ext uri="{FF2B5EF4-FFF2-40B4-BE49-F238E27FC236}">
                <a16:creationId xmlns:a16="http://schemas.microsoft.com/office/drawing/2014/main" id="{EAC3C3B9-3788-AC42-8592-D7A684B7D6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93" y="1478589"/>
            <a:ext cx="288127" cy="589106"/>
          </a:xfrm>
          <a:prstGeom prst="rect">
            <a:avLst/>
          </a:prstGeom>
        </p:spPr>
      </p:pic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A3164825-FFE9-F740-A771-E17A705DC7C0}"/>
              </a:ext>
            </a:extLst>
          </p:cNvPr>
          <p:cNvGrpSpPr/>
          <p:nvPr/>
        </p:nvGrpSpPr>
        <p:grpSpPr>
          <a:xfrm>
            <a:off x="2444816" y="1753864"/>
            <a:ext cx="468000" cy="612536"/>
            <a:chOff x="3681568" y="1513990"/>
            <a:chExt cx="530392" cy="746762"/>
          </a:xfrm>
        </p:grpSpPr>
        <p:pic>
          <p:nvPicPr>
            <p:cNvPr id="83" name="Grafik 82">
              <a:extLst>
                <a:ext uri="{FF2B5EF4-FFF2-40B4-BE49-F238E27FC236}">
                  <a16:creationId xmlns:a16="http://schemas.microsoft.com/office/drawing/2014/main" id="{A15C29B5-76D2-E842-ADCA-B2B00269E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1568" y="1513990"/>
              <a:ext cx="326137" cy="746762"/>
            </a:xfrm>
            <a:prstGeom prst="rect">
              <a:avLst/>
            </a:prstGeom>
          </p:spPr>
        </p:pic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82287A34-59F4-0242-804D-9461C901D9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721" y="1995686"/>
              <a:ext cx="179239" cy="252000"/>
            </a:xfrm>
            <a:prstGeom prst="rect">
              <a:avLst/>
            </a:prstGeom>
          </p:spPr>
        </p:pic>
      </p:grpSp>
      <p:cxnSp>
        <p:nvCxnSpPr>
          <p:cNvPr id="85" name="Gerade Verbindung 84">
            <a:extLst>
              <a:ext uri="{FF2B5EF4-FFF2-40B4-BE49-F238E27FC236}">
                <a16:creationId xmlns:a16="http://schemas.microsoft.com/office/drawing/2014/main" id="{3036D819-1F77-D144-9704-AFACA814C126}"/>
              </a:ext>
            </a:extLst>
          </p:cNvPr>
          <p:cNvCxnSpPr/>
          <p:nvPr/>
        </p:nvCxnSpPr>
        <p:spPr>
          <a:xfrm>
            <a:off x="1371430" y="1563058"/>
            <a:ext cx="3916" cy="25928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Gerade Verbindung 85">
            <a:extLst>
              <a:ext uri="{FF2B5EF4-FFF2-40B4-BE49-F238E27FC236}">
                <a16:creationId xmlns:a16="http://schemas.microsoft.com/office/drawing/2014/main" id="{2D93252A-1FDB-AA4A-B224-1A70A2F26A7F}"/>
              </a:ext>
            </a:extLst>
          </p:cNvPr>
          <p:cNvCxnSpPr/>
          <p:nvPr/>
        </p:nvCxnSpPr>
        <p:spPr>
          <a:xfrm>
            <a:off x="2264744" y="1735662"/>
            <a:ext cx="0" cy="2369743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Gerade Verbindung 86">
            <a:extLst>
              <a:ext uri="{FF2B5EF4-FFF2-40B4-BE49-F238E27FC236}">
                <a16:creationId xmlns:a16="http://schemas.microsoft.com/office/drawing/2014/main" id="{6495F0A9-8556-6B42-8D25-BEAD53EDAD35}"/>
              </a:ext>
            </a:extLst>
          </p:cNvPr>
          <p:cNvCxnSpPr/>
          <p:nvPr/>
        </p:nvCxnSpPr>
        <p:spPr>
          <a:xfrm flipH="1">
            <a:off x="3150333" y="1585125"/>
            <a:ext cx="7524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>
            <a:extLst>
              <a:ext uri="{FF2B5EF4-FFF2-40B4-BE49-F238E27FC236}">
                <a16:creationId xmlns:a16="http://schemas.microsoft.com/office/drawing/2014/main" id="{BD36DBAB-938E-6342-8DC0-F01E786848D0}"/>
              </a:ext>
            </a:extLst>
          </p:cNvPr>
          <p:cNvCxnSpPr/>
          <p:nvPr/>
        </p:nvCxnSpPr>
        <p:spPr>
          <a:xfrm flipV="1">
            <a:off x="3165531" y="2314056"/>
            <a:ext cx="673284" cy="6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feld 88">
            <a:extLst>
              <a:ext uri="{FF2B5EF4-FFF2-40B4-BE49-F238E27FC236}">
                <a16:creationId xmlns:a16="http://schemas.microsoft.com/office/drawing/2014/main" id="{AE07A962-E00A-B04B-BAD7-5DD745788C77}"/>
              </a:ext>
            </a:extLst>
          </p:cNvPr>
          <p:cNvSpPr txBox="1"/>
          <p:nvPr/>
        </p:nvSpPr>
        <p:spPr>
          <a:xfrm>
            <a:off x="837974" y="3848729"/>
            <a:ext cx="556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PT Sans" panose="020B0503020203020204" pitchFamily="34" charset="0"/>
              </a:rPr>
              <a:t>External</a:t>
            </a:r>
            <a:r>
              <a:rPr lang="de-DE" sz="800" dirty="0">
                <a:latin typeface="PT Sans" panose="020B0503020203020204" pitchFamily="34" charset="0"/>
              </a:rPr>
              <a:t> Network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A7C66627-8B33-2846-A108-DF939752E725}"/>
              </a:ext>
            </a:extLst>
          </p:cNvPr>
          <p:cNvSpPr txBox="1"/>
          <p:nvPr/>
        </p:nvSpPr>
        <p:spPr>
          <a:xfrm>
            <a:off x="2023418" y="1275607"/>
            <a:ext cx="1130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PT Sans" panose="020B0503020203020204" pitchFamily="34" charset="0"/>
              </a:rPr>
              <a:t>Database</a:t>
            </a:r>
            <a:br>
              <a:rPr lang="de-DE" sz="1000" dirty="0">
                <a:latin typeface="PT Sans" panose="020B0503020203020204" pitchFamily="34" charset="0"/>
              </a:rPr>
            </a:br>
            <a:r>
              <a:rPr lang="de-DE" sz="1000" dirty="0">
                <a:latin typeface="PT Sans" panose="020B0503020203020204" pitchFamily="34" charset="0"/>
              </a:rPr>
              <a:t> Nodes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E1E1892A-BC3D-BE4A-BF90-058124913225}"/>
              </a:ext>
            </a:extLst>
          </p:cNvPr>
          <p:cNvSpPr txBox="1"/>
          <p:nvPr/>
        </p:nvSpPr>
        <p:spPr>
          <a:xfrm>
            <a:off x="1058073" y="1132752"/>
            <a:ext cx="1698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PT Sans" panose="020B0503020203020204" pitchFamily="34" charset="0"/>
              </a:rPr>
              <a:t>Interface</a:t>
            </a:r>
            <a:br>
              <a:rPr lang="de-DE" sz="1000" dirty="0">
                <a:latin typeface="PT Sans" panose="020B0503020203020204" pitchFamily="34" charset="0"/>
              </a:rPr>
            </a:br>
            <a:r>
              <a:rPr lang="de-DE" sz="1000" dirty="0">
                <a:latin typeface="PT Sans" panose="020B0503020203020204" pitchFamily="34" charset="0"/>
              </a:rPr>
              <a:t>Nodes</a:t>
            </a:r>
          </a:p>
        </p:txBody>
      </p:sp>
      <p:cxnSp>
        <p:nvCxnSpPr>
          <p:cNvPr id="92" name="Gerade Verbindung 91">
            <a:extLst>
              <a:ext uri="{FF2B5EF4-FFF2-40B4-BE49-F238E27FC236}">
                <a16:creationId xmlns:a16="http://schemas.microsoft.com/office/drawing/2014/main" id="{447C738E-AF4C-0F45-A91F-916E62BEB8C0}"/>
              </a:ext>
            </a:extLst>
          </p:cNvPr>
          <p:cNvCxnSpPr/>
          <p:nvPr/>
        </p:nvCxnSpPr>
        <p:spPr>
          <a:xfrm>
            <a:off x="2054126" y="2624128"/>
            <a:ext cx="216024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Gerade Verbindung 92">
            <a:extLst>
              <a:ext uri="{FF2B5EF4-FFF2-40B4-BE49-F238E27FC236}">
                <a16:creationId xmlns:a16="http://schemas.microsoft.com/office/drawing/2014/main" id="{8129C1B5-46A5-964B-9F9D-6F6AA79D72C1}"/>
              </a:ext>
            </a:extLst>
          </p:cNvPr>
          <p:cNvCxnSpPr/>
          <p:nvPr/>
        </p:nvCxnSpPr>
        <p:spPr>
          <a:xfrm>
            <a:off x="2270150" y="2696136"/>
            <a:ext cx="180072" cy="1796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Gerade Verbindung 93">
            <a:extLst>
              <a:ext uri="{FF2B5EF4-FFF2-40B4-BE49-F238E27FC236}">
                <a16:creationId xmlns:a16="http://schemas.microsoft.com/office/drawing/2014/main" id="{21006483-F655-BF45-BD6D-561AA3B54B14}"/>
              </a:ext>
            </a:extLst>
          </p:cNvPr>
          <p:cNvCxnSpPr/>
          <p:nvPr/>
        </p:nvCxnSpPr>
        <p:spPr>
          <a:xfrm>
            <a:off x="2054126" y="3304453"/>
            <a:ext cx="216024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Gerade Verbindung 94">
            <a:extLst>
              <a:ext uri="{FF2B5EF4-FFF2-40B4-BE49-F238E27FC236}">
                <a16:creationId xmlns:a16="http://schemas.microsoft.com/office/drawing/2014/main" id="{FC9C8F3E-DA7C-964A-87F7-E38F3363E0C0}"/>
              </a:ext>
            </a:extLst>
          </p:cNvPr>
          <p:cNvCxnSpPr/>
          <p:nvPr/>
        </p:nvCxnSpPr>
        <p:spPr>
          <a:xfrm>
            <a:off x="2270150" y="3376461"/>
            <a:ext cx="180072" cy="1796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Gerade Verbindung 95">
            <a:extLst>
              <a:ext uri="{FF2B5EF4-FFF2-40B4-BE49-F238E27FC236}">
                <a16:creationId xmlns:a16="http://schemas.microsoft.com/office/drawing/2014/main" id="{C1049A0F-478C-F941-8B39-1FF323F46F4C}"/>
              </a:ext>
            </a:extLst>
          </p:cNvPr>
          <p:cNvCxnSpPr/>
          <p:nvPr/>
        </p:nvCxnSpPr>
        <p:spPr>
          <a:xfrm>
            <a:off x="2047656" y="3961389"/>
            <a:ext cx="216024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Gerade Verbindung 96">
            <a:extLst>
              <a:ext uri="{FF2B5EF4-FFF2-40B4-BE49-F238E27FC236}">
                <a16:creationId xmlns:a16="http://schemas.microsoft.com/office/drawing/2014/main" id="{BBC973FF-6EA4-7D47-83AB-96207161CA44}"/>
              </a:ext>
            </a:extLst>
          </p:cNvPr>
          <p:cNvCxnSpPr/>
          <p:nvPr/>
        </p:nvCxnSpPr>
        <p:spPr>
          <a:xfrm flipV="1">
            <a:off x="3150333" y="3680076"/>
            <a:ext cx="665761" cy="8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>
            <a:extLst>
              <a:ext uri="{FF2B5EF4-FFF2-40B4-BE49-F238E27FC236}">
                <a16:creationId xmlns:a16="http://schemas.microsoft.com/office/drawing/2014/main" id="{6529FE55-4B03-4643-B774-A15754F06289}"/>
              </a:ext>
            </a:extLst>
          </p:cNvPr>
          <p:cNvCxnSpPr/>
          <p:nvPr/>
        </p:nvCxnSpPr>
        <p:spPr>
          <a:xfrm>
            <a:off x="2732588" y="2060132"/>
            <a:ext cx="425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98">
            <a:extLst>
              <a:ext uri="{FF2B5EF4-FFF2-40B4-BE49-F238E27FC236}">
                <a16:creationId xmlns:a16="http://schemas.microsoft.com/office/drawing/2014/main" id="{03122152-5BF0-C648-A36B-C616562A5302}"/>
              </a:ext>
            </a:extLst>
          </p:cNvPr>
          <p:cNvCxnSpPr/>
          <p:nvPr/>
        </p:nvCxnSpPr>
        <p:spPr>
          <a:xfrm>
            <a:off x="2725065" y="2795939"/>
            <a:ext cx="425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99">
            <a:extLst>
              <a:ext uri="{FF2B5EF4-FFF2-40B4-BE49-F238E27FC236}">
                <a16:creationId xmlns:a16="http://schemas.microsoft.com/office/drawing/2014/main" id="{87647D5B-28FF-2349-A366-C1025D8A101A}"/>
              </a:ext>
            </a:extLst>
          </p:cNvPr>
          <p:cNvCxnSpPr/>
          <p:nvPr/>
        </p:nvCxnSpPr>
        <p:spPr>
          <a:xfrm>
            <a:off x="2725064" y="3531234"/>
            <a:ext cx="425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100">
            <a:extLst>
              <a:ext uri="{FF2B5EF4-FFF2-40B4-BE49-F238E27FC236}">
                <a16:creationId xmlns:a16="http://schemas.microsoft.com/office/drawing/2014/main" id="{50FDF3AD-900E-5A4D-BA80-DF4FD2D03EDD}"/>
              </a:ext>
            </a:extLst>
          </p:cNvPr>
          <p:cNvCxnSpPr/>
          <p:nvPr/>
        </p:nvCxnSpPr>
        <p:spPr>
          <a:xfrm>
            <a:off x="2057515" y="2449221"/>
            <a:ext cx="10928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101">
            <a:extLst>
              <a:ext uri="{FF2B5EF4-FFF2-40B4-BE49-F238E27FC236}">
                <a16:creationId xmlns:a16="http://schemas.microsoft.com/office/drawing/2014/main" id="{6CEBA23D-A759-5941-8FF1-4649E8B2DE51}"/>
              </a:ext>
            </a:extLst>
          </p:cNvPr>
          <p:cNvCxnSpPr/>
          <p:nvPr/>
        </p:nvCxnSpPr>
        <p:spPr>
          <a:xfrm>
            <a:off x="2042293" y="3133357"/>
            <a:ext cx="11118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102">
            <a:extLst>
              <a:ext uri="{FF2B5EF4-FFF2-40B4-BE49-F238E27FC236}">
                <a16:creationId xmlns:a16="http://schemas.microsoft.com/office/drawing/2014/main" id="{B1513660-CD90-B54F-A477-E99B2D295291}"/>
              </a:ext>
            </a:extLst>
          </p:cNvPr>
          <p:cNvCxnSpPr/>
          <p:nvPr/>
        </p:nvCxnSpPr>
        <p:spPr>
          <a:xfrm>
            <a:off x="2034745" y="3889381"/>
            <a:ext cx="11079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103">
            <a:extLst>
              <a:ext uri="{FF2B5EF4-FFF2-40B4-BE49-F238E27FC236}">
                <a16:creationId xmlns:a16="http://schemas.microsoft.com/office/drawing/2014/main" id="{9D7C8645-2E86-1C47-886B-5277CA626953}"/>
              </a:ext>
            </a:extLst>
          </p:cNvPr>
          <p:cNvCxnSpPr/>
          <p:nvPr/>
        </p:nvCxnSpPr>
        <p:spPr>
          <a:xfrm>
            <a:off x="2049841" y="1657133"/>
            <a:ext cx="10928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feld 104">
            <a:extLst>
              <a:ext uri="{FF2B5EF4-FFF2-40B4-BE49-F238E27FC236}">
                <a16:creationId xmlns:a16="http://schemas.microsoft.com/office/drawing/2014/main" id="{F055D344-F1D1-7A4E-9899-6A7B81DB256A}"/>
              </a:ext>
            </a:extLst>
          </p:cNvPr>
          <p:cNvSpPr txBox="1"/>
          <p:nvPr/>
        </p:nvSpPr>
        <p:spPr>
          <a:xfrm>
            <a:off x="3463578" y="1347615"/>
            <a:ext cx="1296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PT Sans" panose="020B0503020203020204" pitchFamily="34" charset="0"/>
              </a:rPr>
              <a:t>Sony </a:t>
            </a:r>
            <a:r>
              <a:rPr lang="de-DE" sz="1100" dirty="0" smtClean="0">
                <a:latin typeface="PT Sans" panose="020B0503020203020204" pitchFamily="34" charset="0"/>
              </a:rPr>
              <a:t>OAI</a:t>
            </a:r>
          </a:p>
          <a:p>
            <a:pPr algn="ctr"/>
            <a:r>
              <a:rPr lang="de-DE" sz="1100" dirty="0" smtClean="0">
                <a:latin typeface="PT Sans" panose="020B0503020203020204" pitchFamily="34" charset="0"/>
              </a:rPr>
              <a:t>Everspan </a:t>
            </a:r>
            <a:r>
              <a:rPr lang="de-DE" sz="1100" dirty="0">
                <a:latin typeface="PT Sans" panose="020B0503020203020204" pitchFamily="34" charset="0"/>
              </a:rPr>
              <a:t>Libraries </a:t>
            </a:r>
            <a:endParaRPr lang="de-DE" sz="1400" dirty="0">
              <a:latin typeface="PT Sans" panose="020B0503020203020204" pitchFamily="34" charset="0"/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BF1E0765-63B3-6C40-9034-970747B49580}"/>
              </a:ext>
            </a:extLst>
          </p:cNvPr>
          <p:cNvSpPr txBox="1"/>
          <p:nvPr/>
        </p:nvSpPr>
        <p:spPr>
          <a:xfrm>
            <a:off x="1591370" y="4100469"/>
            <a:ext cx="9791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>
                <a:solidFill>
                  <a:srgbClr val="008000"/>
                </a:solidFill>
                <a:latin typeface="PT Sans" panose="020B0503020203020204" pitchFamily="34" charset="0"/>
              </a:rPr>
              <a:t>Cluster Network</a:t>
            </a:r>
          </a:p>
          <a:p>
            <a:r>
              <a:rPr lang="de-DE" sz="700" dirty="0">
                <a:solidFill>
                  <a:srgbClr val="008000"/>
                </a:solidFill>
                <a:latin typeface="PT Sans" panose="020B0503020203020204" pitchFamily="34" charset="0"/>
              </a:rPr>
              <a:t>(internal)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94E18BF1-99B3-1B4D-8763-349493614D90}"/>
              </a:ext>
            </a:extLst>
          </p:cNvPr>
          <p:cNvSpPr txBox="1"/>
          <p:nvPr/>
        </p:nvSpPr>
        <p:spPr>
          <a:xfrm>
            <a:off x="2645451" y="4083918"/>
            <a:ext cx="918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>
                <a:solidFill>
                  <a:srgbClr val="0070C0"/>
                </a:solidFill>
                <a:latin typeface="PT Sans" panose="020B0503020203020204" pitchFamily="34" charset="0"/>
              </a:rPr>
              <a:t>Storage Network </a:t>
            </a:r>
          </a:p>
          <a:p>
            <a:r>
              <a:rPr lang="de-DE" sz="700" dirty="0">
                <a:solidFill>
                  <a:srgbClr val="0070C0"/>
                </a:solidFill>
                <a:latin typeface="PT Sans" panose="020B0503020203020204" pitchFamily="34" charset="0"/>
              </a:rPr>
              <a:t>(internal)</a:t>
            </a:r>
          </a:p>
        </p:txBody>
      </p:sp>
      <p:pic>
        <p:nvPicPr>
          <p:cNvPr id="108" name="Grafik 107">
            <a:extLst>
              <a:ext uri="{FF2B5EF4-FFF2-40B4-BE49-F238E27FC236}">
                <a16:creationId xmlns:a16="http://schemas.microsoft.com/office/drawing/2014/main" id="{BD8808D3-B243-5D43-98CE-2775552E56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037" y="2126661"/>
            <a:ext cx="288127" cy="589106"/>
          </a:xfrm>
          <a:prstGeom prst="rect">
            <a:avLst/>
          </a:prstGeom>
        </p:spPr>
      </p:pic>
      <p:pic>
        <p:nvPicPr>
          <p:cNvPr id="109" name="Grafik 108">
            <a:extLst>
              <a:ext uri="{FF2B5EF4-FFF2-40B4-BE49-F238E27FC236}">
                <a16:creationId xmlns:a16="http://schemas.microsoft.com/office/drawing/2014/main" id="{2DA6A62F-C295-8F48-80A5-AE4BFADA63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037" y="2787775"/>
            <a:ext cx="288127" cy="589106"/>
          </a:xfrm>
          <a:prstGeom prst="rect">
            <a:avLst/>
          </a:prstGeom>
        </p:spPr>
      </p:pic>
      <p:pic>
        <p:nvPicPr>
          <p:cNvPr id="110" name="Grafik 109">
            <a:extLst>
              <a:ext uri="{FF2B5EF4-FFF2-40B4-BE49-F238E27FC236}">
                <a16:creationId xmlns:a16="http://schemas.microsoft.com/office/drawing/2014/main" id="{5B377F80-D6F9-B645-A53D-AF057FE74A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037" y="3507855"/>
            <a:ext cx="288127" cy="589106"/>
          </a:xfrm>
          <a:prstGeom prst="rect">
            <a:avLst/>
          </a:prstGeom>
        </p:spPr>
      </p:pic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2E6D1AFA-0A2D-7A47-A602-14540DCBE3D9}"/>
              </a:ext>
            </a:extLst>
          </p:cNvPr>
          <p:cNvGrpSpPr/>
          <p:nvPr/>
        </p:nvGrpSpPr>
        <p:grpSpPr>
          <a:xfrm>
            <a:off x="2438941" y="2499743"/>
            <a:ext cx="468000" cy="612536"/>
            <a:chOff x="3681568" y="1513990"/>
            <a:chExt cx="530392" cy="746762"/>
          </a:xfrm>
        </p:grpSpPr>
        <p:pic>
          <p:nvPicPr>
            <p:cNvPr id="112" name="Grafik 111">
              <a:extLst>
                <a:ext uri="{FF2B5EF4-FFF2-40B4-BE49-F238E27FC236}">
                  <a16:creationId xmlns:a16="http://schemas.microsoft.com/office/drawing/2014/main" id="{6D082513-C58A-674C-A5DB-F7A51D8AD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1568" y="1513990"/>
              <a:ext cx="326137" cy="746762"/>
            </a:xfrm>
            <a:prstGeom prst="rect">
              <a:avLst/>
            </a:prstGeom>
          </p:spPr>
        </p:pic>
        <p:pic>
          <p:nvPicPr>
            <p:cNvPr id="113" name="Grafik 112">
              <a:extLst>
                <a:ext uri="{FF2B5EF4-FFF2-40B4-BE49-F238E27FC236}">
                  <a16:creationId xmlns:a16="http://schemas.microsoft.com/office/drawing/2014/main" id="{EF3948B1-551E-5647-B53D-FCC32CAF49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721" y="1995686"/>
              <a:ext cx="179239" cy="252000"/>
            </a:xfrm>
            <a:prstGeom prst="rect">
              <a:avLst/>
            </a:prstGeom>
          </p:spPr>
        </p:pic>
      </p:grp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FB14B91D-59E2-634E-82A8-D6D30889878C}"/>
              </a:ext>
            </a:extLst>
          </p:cNvPr>
          <p:cNvGrpSpPr/>
          <p:nvPr/>
        </p:nvGrpSpPr>
        <p:grpSpPr>
          <a:xfrm>
            <a:off x="2438941" y="3224966"/>
            <a:ext cx="468000" cy="612536"/>
            <a:chOff x="3681568" y="1513990"/>
            <a:chExt cx="530392" cy="746762"/>
          </a:xfrm>
        </p:grpSpPr>
        <p:pic>
          <p:nvPicPr>
            <p:cNvPr id="115" name="Grafik 114">
              <a:extLst>
                <a:ext uri="{FF2B5EF4-FFF2-40B4-BE49-F238E27FC236}">
                  <a16:creationId xmlns:a16="http://schemas.microsoft.com/office/drawing/2014/main" id="{6E1F3842-2B91-0042-91B6-1076326CD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1568" y="1513990"/>
              <a:ext cx="326137" cy="746762"/>
            </a:xfrm>
            <a:prstGeom prst="rect">
              <a:avLst/>
            </a:prstGeom>
          </p:spPr>
        </p:pic>
        <p:pic>
          <p:nvPicPr>
            <p:cNvPr id="116" name="Grafik 115">
              <a:extLst>
                <a:ext uri="{FF2B5EF4-FFF2-40B4-BE49-F238E27FC236}">
                  <a16:creationId xmlns:a16="http://schemas.microsoft.com/office/drawing/2014/main" id="{D1DFCD2F-4886-A349-B579-AF72E768F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721" y="1995686"/>
              <a:ext cx="179239" cy="252000"/>
            </a:xfrm>
            <a:prstGeom prst="rect">
              <a:avLst/>
            </a:prstGeom>
          </p:spPr>
        </p:pic>
      </p:grpSp>
      <p:sp>
        <p:nvSpPr>
          <p:cNvPr id="118" name="Rechteck 117">
            <a:extLst>
              <a:ext uri="{FF2B5EF4-FFF2-40B4-BE49-F238E27FC236}">
                <a16:creationId xmlns:a16="http://schemas.microsoft.com/office/drawing/2014/main" id="{EA565163-5727-C74F-9AAF-273E44A2569F}"/>
              </a:ext>
            </a:extLst>
          </p:cNvPr>
          <p:cNvSpPr/>
          <p:nvPr/>
        </p:nvSpPr>
        <p:spPr bwMode="auto">
          <a:xfrm>
            <a:off x="1519362" y="1110103"/>
            <a:ext cx="1872208" cy="3477871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176" tIns="45588" rIns="91176" bIns="45588" rtlCol="0" anchor="ctr"/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de-DE" sz="2200" dirty="0">
              <a:latin typeface="PT Sans" panose="020B0503020203020204" pitchFamily="34" charset="0"/>
            </a:endParaRPr>
          </a:p>
        </p:txBody>
      </p:sp>
      <p:sp>
        <p:nvSpPr>
          <p:cNvPr id="120" name="Text Box 32">
            <a:extLst>
              <a:ext uri="{FF2B5EF4-FFF2-40B4-BE49-F238E27FC236}">
                <a16:creationId xmlns:a16="http://schemas.microsoft.com/office/drawing/2014/main" id="{BF5A449A-C427-2547-8306-88AFBA7B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643" y="2690855"/>
            <a:ext cx="600399" cy="18167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defTabSz="911225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1pPr>
            <a:lvl2pPr marL="742950" indent="-285750" defTabSz="911225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2pPr>
            <a:lvl3pPr marL="1143000" indent="-228600" defTabSz="911225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3pPr>
            <a:lvl4pPr marL="1600200" indent="-228600" defTabSz="911225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4pPr>
            <a:lvl5pPr marL="2057400" indent="-228600" defTabSz="911225" eaLnBrk="0" hangingPunct="0">
              <a:defRPr>
                <a:solidFill>
                  <a:schemeClr val="tx1"/>
                </a:solidFill>
                <a:latin typeface="Franklin Gothic Medium Cond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 Cond" pitchFamily="34" charset="0"/>
              </a:defRPr>
            </a:lvl9pPr>
          </a:lstStyle>
          <a:p>
            <a:pPr eaLnBrk="1" hangingPunct="1"/>
            <a:r>
              <a:rPr lang="de-DE" altLang="de-DE" sz="800" b="1" dirty="0">
                <a:latin typeface="PT Sans" panose="020B0503020203020204" pitchFamily="34" charset="0"/>
              </a:rPr>
              <a:t>S3</a:t>
            </a:r>
          </a:p>
        </p:txBody>
      </p:sp>
      <p:grpSp>
        <p:nvGrpSpPr>
          <p:cNvPr id="121" name="Gruppieren 136">
            <a:extLst>
              <a:ext uri="{FF2B5EF4-FFF2-40B4-BE49-F238E27FC236}">
                <a16:creationId xmlns:a16="http://schemas.microsoft.com/office/drawing/2014/main" id="{A0F068FA-D80F-DB46-B669-B0C5152A850E}"/>
              </a:ext>
            </a:extLst>
          </p:cNvPr>
          <p:cNvGrpSpPr/>
          <p:nvPr/>
        </p:nvGrpSpPr>
        <p:grpSpPr>
          <a:xfrm>
            <a:off x="374072" y="2466411"/>
            <a:ext cx="468000" cy="612536"/>
            <a:chOff x="3681568" y="1513990"/>
            <a:chExt cx="530392" cy="746762"/>
          </a:xfrm>
        </p:grpSpPr>
        <p:pic>
          <p:nvPicPr>
            <p:cNvPr id="122" name="Grafik 137">
              <a:extLst>
                <a:ext uri="{FF2B5EF4-FFF2-40B4-BE49-F238E27FC236}">
                  <a16:creationId xmlns:a16="http://schemas.microsoft.com/office/drawing/2014/main" id="{84A04173-72EF-074C-A165-01A4BCB40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1568" y="1513990"/>
              <a:ext cx="326137" cy="746762"/>
            </a:xfrm>
            <a:prstGeom prst="rect">
              <a:avLst/>
            </a:prstGeom>
          </p:spPr>
        </p:pic>
        <p:pic>
          <p:nvPicPr>
            <p:cNvPr id="123" name="Grafik 138">
              <a:extLst>
                <a:ext uri="{FF2B5EF4-FFF2-40B4-BE49-F238E27FC236}">
                  <a16:creationId xmlns:a16="http://schemas.microsoft.com/office/drawing/2014/main" id="{0A9DE908-6A87-E544-97D6-E182D1E15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721" y="1995686"/>
              <a:ext cx="179239" cy="252000"/>
            </a:xfrm>
            <a:prstGeom prst="rect">
              <a:avLst/>
            </a:prstGeom>
          </p:spPr>
        </p:pic>
      </p:grpSp>
      <p:grpSp>
        <p:nvGrpSpPr>
          <p:cNvPr id="124" name="Gruppieren 136">
            <a:extLst>
              <a:ext uri="{FF2B5EF4-FFF2-40B4-BE49-F238E27FC236}">
                <a16:creationId xmlns:a16="http://schemas.microsoft.com/office/drawing/2014/main" id="{DEF08BF2-2979-C54A-A61C-2D655697A137}"/>
              </a:ext>
            </a:extLst>
          </p:cNvPr>
          <p:cNvGrpSpPr/>
          <p:nvPr/>
        </p:nvGrpSpPr>
        <p:grpSpPr>
          <a:xfrm>
            <a:off x="280811" y="2895319"/>
            <a:ext cx="468000" cy="612536"/>
            <a:chOff x="3681568" y="1513990"/>
            <a:chExt cx="530392" cy="746762"/>
          </a:xfrm>
        </p:grpSpPr>
        <p:pic>
          <p:nvPicPr>
            <p:cNvPr id="125" name="Grafik 137">
              <a:extLst>
                <a:ext uri="{FF2B5EF4-FFF2-40B4-BE49-F238E27FC236}">
                  <a16:creationId xmlns:a16="http://schemas.microsoft.com/office/drawing/2014/main" id="{B8D8E8CA-E4B1-0D4D-B8FC-CCF427E7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1568" y="1513990"/>
              <a:ext cx="326137" cy="746762"/>
            </a:xfrm>
            <a:prstGeom prst="rect">
              <a:avLst/>
            </a:prstGeom>
          </p:spPr>
        </p:pic>
        <p:pic>
          <p:nvPicPr>
            <p:cNvPr id="126" name="Grafik 138">
              <a:extLst>
                <a:ext uri="{FF2B5EF4-FFF2-40B4-BE49-F238E27FC236}">
                  <a16:creationId xmlns:a16="http://schemas.microsoft.com/office/drawing/2014/main" id="{233D7CC3-CD3A-8A43-8BFE-3F609A7A69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721" y="1995686"/>
              <a:ext cx="179239" cy="252000"/>
            </a:xfrm>
            <a:prstGeom prst="rect">
              <a:avLst/>
            </a:prstGeom>
          </p:spPr>
        </p:pic>
      </p:grpSp>
      <p:pic>
        <p:nvPicPr>
          <p:cNvPr id="130" name="Bild 9">
            <a:extLst>
              <a:ext uri="{FF2B5EF4-FFF2-40B4-BE49-F238E27FC236}">
                <a16:creationId xmlns:a16="http://schemas.microsoft.com/office/drawing/2014/main" id="{8FAE44FA-301E-E44E-8B46-E7660065B6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759" y="1779662"/>
            <a:ext cx="527217" cy="1215279"/>
          </a:xfrm>
          <a:prstGeom prst="rect">
            <a:avLst/>
          </a:prstGeom>
        </p:spPr>
      </p:pic>
      <p:cxnSp>
        <p:nvCxnSpPr>
          <p:cNvPr id="135" name="Gerade Verbindung 134">
            <a:extLst>
              <a:ext uri="{FF2B5EF4-FFF2-40B4-BE49-F238E27FC236}">
                <a16:creationId xmlns:a16="http://schemas.microsoft.com/office/drawing/2014/main" id="{DFF29415-1B57-A745-84DE-BBAF103D74C1}"/>
              </a:ext>
            </a:extLst>
          </p:cNvPr>
          <p:cNvCxnSpPr/>
          <p:nvPr/>
        </p:nvCxnSpPr>
        <p:spPr>
          <a:xfrm>
            <a:off x="1372219" y="2366400"/>
            <a:ext cx="4080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Gerade Verbindung 135">
            <a:extLst>
              <a:ext uri="{FF2B5EF4-FFF2-40B4-BE49-F238E27FC236}">
                <a16:creationId xmlns:a16="http://schemas.microsoft.com/office/drawing/2014/main" id="{2C41CE6B-A67F-9C47-82E0-FB3DE159671C}"/>
              </a:ext>
            </a:extLst>
          </p:cNvPr>
          <p:cNvCxnSpPr/>
          <p:nvPr/>
        </p:nvCxnSpPr>
        <p:spPr>
          <a:xfrm>
            <a:off x="1372219" y="2964877"/>
            <a:ext cx="4080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Gerade Verbindung 137">
            <a:extLst>
              <a:ext uri="{FF2B5EF4-FFF2-40B4-BE49-F238E27FC236}">
                <a16:creationId xmlns:a16="http://schemas.microsoft.com/office/drawing/2014/main" id="{F2EDA540-3321-D94F-95F1-36601FEC759D}"/>
              </a:ext>
            </a:extLst>
          </p:cNvPr>
          <p:cNvCxnSpPr/>
          <p:nvPr/>
        </p:nvCxnSpPr>
        <p:spPr>
          <a:xfrm>
            <a:off x="1399311" y="1735662"/>
            <a:ext cx="4080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1" name="Textfeld 140">
            <a:extLst>
              <a:ext uri="{FF2B5EF4-FFF2-40B4-BE49-F238E27FC236}">
                <a16:creationId xmlns:a16="http://schemas.microsoft.com/office/drawing/2014/main" id="{27E960C7-23E3-EE4B-83AD-5B84E0FC8528}"/>
              </a:ext>
            </a:extLst>
          </p:cNvPr>
          <p:cNvSpPr txBox="1"/>
          <p:nvPr/>
        </p:nvSpPr>
        <p:spPr>
          <a:xfrm>
            <a:off x="1010274" y="3226929"/>
            <a:ext cx="3795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>
                <a:latin typeface="PT Sans" panose="020B0503020203020204" pitchFamily="34" charset="0"/>
              </a:rPr>
              <a:t>LAN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DCE974C1-EB6D-7A4F-A457-C62AE8D0392A}"/>
              </a:ext>
            </a:extLst>
          </p:cNvPr>
          <p:cNvSpPr txBox="1"/>
          <p:nvPr/>
        </p:nvSpPr>
        <p:spPr>
          <a:xfrm>
            <a:off x="0" y="1966070"/>
            <a:ext cx="117192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PT Sans" panose="020B0503020203020204" pitchFamily="34" charset="77"/>
                <a:ea typeface="Franklin Gothic Medium" charset="0"/>
                <a:cs typeface="Franklin Gothic Medium" charset="0"/>
              </a:rPr>
              <a:t>Hadoop </a:t>
            </a:r>
            <a:r>
              <a:rPr lang="de-DE" sz="1200" dirty="0">
                <a:latin typeface="PT Sans" panose="020B0503020203020204" pitchFamily="34" charset="77"/>
                <a:ea typeface="Franklin Gothic Medium" charset="0"/>
                <a:cs typeface="Franklin Gothic Medium" charset="0"/>
              </a:rPr>
              <a:t>Infrastructure </a:t>
            </a:r>
          </a:p>
        </p:txBody>
      </p:sp>
      <p:pic>
        <p:nvPicPr>
          <p:cNvPr id="143" name="Bild 9">
            <a:extLst>
              <a:ext uri="{FF2B5EF4-FFF2-40B4-BE49-F238E27FC236}">
                <a16:creationId xmlns:a16="http://schemas.microsoft.com/office/drawing/2014/main" id="{C9110992-7E2B-9B49-9A68-E8F395FE3A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283" y="3150858"/>
            <a:ext cx="527217" cy="121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601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ChangeArrowheads="1"/>
          </p:cNvSpPr>
          <p:nvPr/>
        </p:nvSpPr>
        <p:spPr bwMode="auto">
          <a:xfrm>
            <a:off x="0" y="2247900"/>
            <a:ext cx="9144000" cy="61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76" tIns="45588" rIns="91176" bIns="45588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600" dirty="0">
                <a:latin typeface="PT Sans Bold" panose="020B0703020203020204" pitchFamily="34" charset="0"/>
              </a:rPr>
              <a:t>www.point.de</a:t>
            </a:r>
            <a:endParaRPr lang="de-DE" sz="3600" dirty="0">
              <a:latin typeface="PT Sans Bold" panose="020B07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145762"/>
      </p:ext>
    </p:extLst>
  </p:cSld>
  <p:clrMapOvr>
    <a:masterClrMapping/>
  </p:clrMapOvr>
</p:sld>
</file>

<file path=ppt/theme/theme1.xml><?xml version="1.0" encoding="utf-8"?>
<a:theme xmlns:a="http://schemas.openxmlformats.org/drawingml/2006/main" name="PPT-Vorlage_PSM_Entwurf neues Logo_ohne PSM Logo_110915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lIns="91176" tIns="45588" rIns="91176" bIns="45588"/>
      <a:lstStyle>
        <a:defPPr eaLnBrk="1" hangingPunct="1">
          <a:lnSpc>
            <a:spcPct val="80000"/>
          </a:lnSpc>
          <a:spcBef>
            <a:spcPct val="20000"/>
          </a:spcBef>
          <a:buFont typeface="Arial" charset="0"/>
          <a:buNone/>
          <a:defRPr sz="2200" dirty="0" smtClean="0">
            <a:latin typeface="PT Sans" panose="020B0503020203020204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PPT-Vorlage_PSM_Entwurf neues Logo_ohne PSM Logo_110915</Template>
  <TotalTime>179</TotalTime>
  <Words>1281</Words>
  <Application>Microsoft Office PowerPoint</Application>
  <PresentationFormat>On-screen Show (16:9)</PresentationFormat>
  <Paragraphs>128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ＭＳ Ｐゴシック</vt:lpstr>
      <vt:lpstr>PT Sans </vt:lpstr>
      <vt:lpstr>PT Sans Bold</vt:lpstr>
      <vt:lpstr>Arial</vt:lpstr>
      <vt:lpstr>Calibri</vt:lpstr>
      <vt:lpstr>Franklin Gothic Medium</vt:lpstr>
      <vt:lpstr>PT Sans</vt:lpstr>
      <vt:lpstr>PPT-Vorlage_PSM_Entwurf neues Logo_ohne PSM Logo_110915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Jeannette Burda</dc:creator>
  <cp:lastModifiedBy>kadono</cp:lastModifiedBy>
  <cp:revision>205</cp:revision>
  <cp:lastPrinted>2020-08-12T11:02:59Z</cp:lastPrinted>
  <dcterms:created xsi:type="dcterms:W3CDTF">2015-10-02T11:00:11Z</dcterms:created>
  <dcterms:modified xsi:type="dcterms:W3CDTF">2020-10-25T23:19:04Z</dcterms:modified>
</cp:coreProperties>
</file>