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tiff" ContentType="image/tif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7"/>
    <p:sldMasterId id="2147483687" r:id="rId8"/>
    <p:sldMasterId id="2147483700" r:id="rId9"/>
  </p:sldMasterIdLst>
  <p:notesMasterIdLst>
    <p:notesMasterId r:id="rId46"/>
  </p:notesMasterIdLst>
  <p:sldIdLst>
    <p:sldId id="320" r:id="rId10"/>
    <p:sldId id="334" r:id="rId11"/>
    <p:sldId id="272" r:id="rId12"/>
    <p:sldId id="274" r:id="rId13"/>
    <p:sldId id="353" r:id="rId14"/>
    <p:sldId id="352" r:id="rId15"/>
    <p:sldId id="341" r:id="rId16"/>
    <p:sldId id="342" r:id="rId17"/>
    <p:sldId id="343" r:id="rId18"/>
    <p:sldId id="344" r:id="rId19"/>
    <p:sldId id="346" r:id="rId20"/>
    <p:sldId id="347" r:id="rId21"/>
    <p:sldId id="348" r:id="rId22"/>
    <p:sldId id="351" r:id="rId23"/>
    <p:sldId id="340" r:id="rId24"/>
    <p:sldId id="322" r:id="rId25"/>
    <p:sldId id="338" r:id="rId26"/>
    <p:sldId id="275" r:id="rId27"/>
    <p:sldId id="296" r:id="rId28"/>
    <p:sldId id="298" r:id="rId29"/>
    <p:sldId id="303" r:id="rId30"/>
    <p:sldId id="304" r:id="rId31"/>
    <p:sldId id="289" r:id="rId32"/>
    <p:sldId id="356" r:id="rId33"/>
    <p:sldId id="290" r:id="rId34"/>
    <p:sldId id="355" r:id="rId35"/>
    <p:sldId id="291" r:id="rId36"/>
    <p:sldId id="292" r:id="rId37"/>
    <p:sldId id="293" r:id="rId38"/>
    <p:sldId id="294" r:id="rId39"/>
    <p:sldId id="295" r:id="rId40"/>
    <p:sldId id="302" r:id="rId41"/>
    <p:sldId id="357" r:id="rId42"/>
    <p:sldId id="358" r:id="rId43"/>
    <p:sldId id="359" r:id="rId44"/>
    <p:sldId id="360"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t Dinkel" initials="KD" lastIdx="3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115" d="100"/>
          <a:sy n="115" d="100"/>
        </p:scale>
        <p:origin x="102" y="582"/>
      </p:cViewPr>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1.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customXml" Target="../customXml/item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notesMaster" Target="notesMasters/notesMaster1.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customXml" Target="../customXml/item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2-03-06T10:36:33.309" idx="39">
    <p:pos x="10" y="10"/>
    <p:text>Move to hardware sections.</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0FC8F5-0F6F-400C-9391-FAAB55EB9599}" type="doc">
      <dgm:prSet loTypeId="urn:microsoft.com/office/officeart/2005/8/layout/chevron1" loCatId="process" qsTypeId="urn:microsoft.com/office/officeart/2005/8/quickstyle/simple1" qsCatId="simple" csTypeId="urn:microsoft.com/office/officeart/2005/8/colors/accent1_2" csCatId="accent1" phldr="1"/>
      <dgm:spPr/>
    </dgm:pt>
    <dgm:pt modelId="{EADBE415-E3E5-466B-9240-7693DEB7798C}">
      <dgm:prSet phldrT="[Text]"/>
      <dgm:spPr/>
      <dgm:t>
        <a:bodyPr/>
        <a:lstStyle/>
        <a:p>
          <a:r>
            <a:rPr lang="en-US" dirty="0" smtClean="0"/>
            <a:t>Create Encryption User</a:t>
          </a:r>
          <a:endParaRPr lang="en-US" dirty="0"/>
        </a:p>
      </dgm:t>
    </dgm:pt>
    <dgm:pt modelId="{C8EA274D-8D4B-4B00-ACE3-4AB0911C00E8}" type="parTrans" cxnId="{083184AE-8B4E-4FFF-8E38-5FF2DC7B5475}">
      <dgm:prSet/>
      <dgm:spPr/>
      <dgm:t>
        <a:bodyPr/>
        <a:lstStyle/>
        <a:p>
          <a:endParaRPr lang="en-US"/>
        </a:p>
      </dgm:t>
    </dgm:pt>
    <dgm:pt modelId="{FAC33935-F09F-4044-9989-B46FB52CC147}" type="sibTrans" cxnId="{083184AE-8B4E-4FFF-8E38-5FF2DC7B5475}">
      <dgm:prSet/>
      <dgm:spPr/>
      <dgm:t>
        <a:bodyPr/>
        <a:lstStyle/>
        <a:p>
          <a:endParaRPr lang="en-US"/>
        </a:p>
      </dgm:t>
    </dgm:pt>
    <dgm:pt modelId="{5564E85B-40BE-400A-9D8E-92E243D75F00}">
      <dgm:prSet phldrT="[Text]"/>
      <dgm:spPr/>
      <dgm:t>
        <a:bodyPr/>
        <a:lstStyle/>
        <a:p>
          <a:r>
            <a:rPr lang="en-US" dirty="0" smtClean="0"/>
            <a:t>Create / Import Key</a:t>
          </a:r>
          <a:endParaRPr lang="en-US" dirty="0"/>
        </a:p>
      </dgm:t>
    </dgm:pt>
    <dgm:pt modelId="{41058063-3061-4EE0-8BC8-CAF096368356}" type="parTrans" cxnId="{571AB654-BD31-49EC-9160-D246287EC32D}">
      <dgm:prSet/>
      <dgm:spPr/>
      <dgm:t>
        <a:bodyPr/>
        <a:lstStyle/>
        <a:p>
          <a:endParaRPr lang="en-US"/>
        </a:p>
      </dgm:t>
    </dgm:pt>
    <dgm:pt modelId="{60F71F11-FA1B-4726-8F8B-C0B115773BF7}" type="sibTrans" cxnId="{571AB654-BD31-49EC-9160-D246287EC32D}">
      <dgm:prSet/>
      <dgm:spPr/>
      <dgm:t>
        <a:bodyPr/>
        <a:lstStyle/>
        <a:p>
          <a:endParaRPr lang="en-US"/>
        </a:p>
      </dgm:t>
    </dgm:pt>
    <dgm:pt modelId="{70593063-8392-4E33-AA49-CD705B236A13}">
      <dgm:prSet phldrT="[Text]"/>
      <dgm:spPr/>
      <dgm:t>
        <a:bodyPr/>
        <a:lstStyle/>
        <a:p>
          <a:r>
            <a:rPr lang="en-US" dirty="0" smtClean="0"/>
            <a:t>Export Key</a:t>
          </a:r>
          <a:endParaRPr lang="en-US" dirty="0"/>
        </a:p>
      </dgm:t>
    </dgm:pt>
    <dgm:pt modelId="{F7BBB6EE-B125-45A3-8254-ED5C1693060E}" type="parTrans" cxnId="{CB725B41-9B82-404C-80BB-2560C2E8B5DB}">
      <dgm:prSet/>
      <dgm:spPr/>
      <dgm:t>
        <a:bodyPr/>
        <a:lstStyle/>
        <a:p>
          <a:endParaRPr lang="en-US"/>
        </a:p>
      </dgm:t>
    </dgm:pt>
    <dgm:pt modelId="{6AA7B50E-FA7E-4758-8BEB-80A88EBCE947}" type="sibTrans" cxnId="{CB725B41-9B82-404C-80BB-2560C2E8B5DB}">
      <dgm:prSet/>
      <dgm:spPr/>
      <dgm:t>
        <a:bodyPr/>
        <a:lstStyle/>
        <a:p>
          <a:endParaRPr lang="en-US"/>
        </a:p>
      </dgm:t>
    </dgm:pt>
    <dgm:pt modelId="{9E7743EE-71C1-4337-8A85-E38377735371}">
      <dgm:prSet phldrT="[Text]"/>
      <dgm:spPr/>
      <dgm:t>
        <a:bodyPr/>
        <a:lstStyle/>
        <a:p>
          <a:r>
            <a:rPr lang="en-US" dirty="0" smtClean="0"/>
            <a:t>Create Encryption Partition</a:t>
          </a:r>
          <a:endParaRPr lang="en-US" dirty="0"/>
        </a:p>
      </dgm:t>
    </dgm:pt>
    <dgm:pt modelId="{E2CFCBE2-424F-4873-A27E-A475C42ECB04}" type="parTrans" cxnId="{20F74880-ABC8-44CD-AC54-171FA9247B40}">
      <dgm:prSet/>
      <dgm:spPr/>
      <dgm:t>
        <a:bodyPr/>
        <a:lstStyle/>
        <a:p>
          <a:endParaRPr lang="en-US"/>
        </a:p>
      </dgm:t>
    </dgm:pt>
    <dgm:pt modelId="{78588938-C638-4CF3-BE21-38EC3AF760D1}" type="sibTrans" cxnId="{20F74880-ABC8-44CD-AC54-171FA9247B40}">
      <dgm:prSet/>
      <dgm:spPr/>
      <dgm:t>
        <a:bodyPr/>
        <a:lstStyle/>
        <a:p>
          <a:endParaRPr lang="en-US"/>
        </a:p>
      </dgm:t>
    </dgm:pt>
    <dgm:pt modelId="{D3D222A0-2B18-4E04-9DEB-0C7DB59AF169}" type="pres">
      <dgm:prSet presAssocID="{620FC8F5-0F6F-400C-9391-FAAB55EB9599}" presName="Name0" presStyleCnt="0">
        <dgm:presLayoutVars>
          <dgm:dir/>
          <dgm:animLvl val="lvl"/>
          <dgm:resizeHandles val="exact"/>
        </dgm:presLayoutVars>
      </dgm:prSet>
      <dgm:spPr/>
    </dgm:pt>
    <dgm:pt modelId="{26AF55AB-3A47-461B-92B2-D05487E9CB98}" type="pres">
      <dgm:prSet presAssocID="{EADBE415-E3E5-466B-9240-7693DEB7798C}" presName="parTxOnly" presStyleLbl="node1" presStyleIdx="0" presStyleCnt="4">
        <dgm:presLayoutVars>
          <dgm:chMax val="0"/>
          <dgm:chPref val="0"/>
          <dgm:bulletEnabled val="1"/>
        </dgm:presLayoutVars>
      </dgm:prSet>
      <dgm:spPr/>
      <dgm:t>
        <a:bodyPr/>
        <a:lstStyle/>
        <a:p>
          <a:endParaRPr lang="en-US"/>
        </a:p>
      </dgm:t>
    </dgm:pt>
    <dgm:pt modelId="{73136C6C-0767-4F4B-B1AE-990CBC0D7F52}" type="pres">
      <dgm:prSet presAssocID="{FAC33935-F09F-4044-9989-B46FB52CC147}" presName="parTxOnlySpace" presStyleCnt="0"/>
      <dgm:spPr/>
    </dgm:pt>
    <dgm:pt modelId="{2A1556F7-AC95-43D1-BFF6-883BD19FAAB1}" type="pres">
      <dgm:prSet presAssocID="{5564E85B-40BE-400A-9D8E-92E243D75F00}" presName="parTxOnly" presStyleLbl="node1" presStyleIdx="1" presStyleCnt="4">
        <dgm:presLayoutVars>
          <dgm:chMax val="0"/>
          <dgm:chPref val="0"/>
          <dgm:bulletEnabled val="1"/>
        </dgm:presLayoutVars>
      </dgm:prSet>
      <dgm:spPr/>
      <dgm:t>
        <a:bodyPr/>
        <a:lstStyle/>
        <a:p>
          <a:endParaRPr lang="en-US"/>
        </a:p>
      </dgm:t>
    </dgm:pt>
    <dgm:pt modelId="{35434869-ED60-4A91-89C0-B0CE71AABCC8}" type="pres">
      <dgm:prSet presAssocID="{60F71F11-FA1B-4726-8F8B-C0B115773BF7}" presName="parTxOnlySpace" presStyleCnt="0"/>
      <dgm:spPr/>
    </dgm:pt>
    <dgm:pt modelId="{4D4D7444-6D25-4860-A93A-E9A432460261}" type="pres">
      <dgm:prSet presAssocID="{70593063-8392-4E33-AA49-CD705B236A13}" presName="parTxOnly" presStyleLbl="node1" presStyleIdx="2" presStyleCnt="4">
        <dgm:presLayoutVars>
          <dgm:chMax val="0"/>
          <dgm:chPref val="0"/>
          <dgm:bulletEnabled val="1"/>
        </dgm:presLayoutVars>
      </dgm:prSet>
      <dgm:spPr/>
      <dgm:t>
        <a:bodyPr/>
        <a:lstStyle/>
        <a:p>
          <a:endParaRPr lang="en-US"/>
        </a:p>
      </dgm:t>
    </dgm:pt>
    <dgm:pt modelId="{B8221D25-D227-4EA2-A41C-B780068D91D2}" type="pres">
      <dgm:prSet presAssocID="{6AA7B50E-FA7E-4758-8BEB-80A88EBCE947}" presName="parTxOnlySpace" presStyleCnt="0"/>
      <dgm:spPr/>
    </dgm:pt>
    <dgm:pt modelId="{3E21D94E-0343-4CED-9C34-D9521B2EC83C}" type="pres">
      <dgm:prSet presAssocID="{9E7743EE-71C1-4337-8A85-E38377735371}" presName="parTxOnly" presStyleLbl="node1" presStyleIdx="3" presStyleCnt="4">
        <dgm:presLayoutVars>
          <dgm:chMax val="0"/>
          <dgm:chPref val="0"/>
          <dgm:bulletEnabled val="1"/>
        </dgm:presLayoutVars>
      </dgm:prSet>
      <dgm:spPr/>
      <dgm:t>
        <a:bodyPr/>
        <a:lstStyle/>
        <a:p>
          <a:endParaRPr lang="en-US"/>
        </a:p>
      </dgm:t>
    </dgm:pt>
  </dgm:ptLst>
  <dgm:cxnLst>
    <dgm:cxn modelId="{CB725B41-9B82-404C-80BB-2560C2E8B5DB}" srcId="{620FC8F5-0F6F-400C-9391-FAAB55EB9599}" destId="{70593063-8392-4E33-AA49-CD705B236A13}" srcOrd="2" destOrd="0" parTransId="{F7BBB6EE-B125-45A3-8254-ED5C1693060E}" sibTransId="{6AA7B50E-FA7E-4758-8BEB-80A88EBCE947}"/>
    <dgm:cxn modelId="{2F0B310A-681A-418C-9373-FFD60C28A246}" type="presOf" srcId="{EADBE415-E3E5-466B-9240-7693DEB7798C}" destId="{26AF55AB-3A47-461B-92B2-D05487E9CB98}" srcOrd="0" destOrd="0" presId="urn:microsoft.com/office/officeart/2005/8/layout/chevron1"/>
    <dgm:cxn modelId="{DAB6BF4E-9679-4812-8D6A-050EA36F1B7D}" type="presOf" srcId="{70593063-8392-4E33-AA49-CD705B236A13}" destId="{4D4D7444-6D25-4860-A93A-E9A432460261}" srcOrd="0" destOrd="0" presId="urn:microsoft.com/office/officeart/2005/8/layout/chevron1"/>
    <dgm:cxn modelId="{F636BCD0-D278-4020-B44C-FEF1D288EC71}" type="presOf" srcId="{9E7743EE-71C1-4337-8A85-E38377735371}" destId="{3E21D94E-0343-4CED-9C34-D9521B2EC83C}" srcOrd="0" destOrd="0" presId="urn:microsoft.com/office/officeart/2005/8/layout/chevron1"/>
    <dgm:cxn modelId="{7C6CE537-25FD-4661-AD78-2A08B8256447}" type="presOf" srcId="{5564E85B-40BE-400A-9D8E-92E243D75F00}" destId="{2A1556F7-AC95-43D1-BFF6-883BD19FAAB1}" srcOrd="0" destOrd="0" presId="urn:microsoft.com/office/officeart/2005/8/layout/chevron1"/>
    <dgm:cxn modelId="{20F74880-ABC8-44CD-AC54-171FA9247B40}" srcId="{620FC8F5-0F6F-400C-9391-FAAB55EB9599}" destId="{9E7743EE-71C1-4337-8A85-E38377735371}" srcOrd="3" destOrd="0" parTransId="{E2CFCBE2-424F-4873-A27E-A475C42ECB04}" sibTransId="{78588938-C638-4CF3-BE21-38EC3AF760D1}"/>
    <dgm:cxn modelId="{571AB654-BD31-49EC-9160-D246287EC32D}" srcId="{620FC8F5-0F6F-400C-9391-FAAB55EB9599}" destId="{5564E85B-40BE-400A-9D8E-92E243D75F00}" srcOrd="1" destOrd="0" parTransId="{41058063-3061-4EE0-8BC8-CAF096368356}" sibTransId="{60F71F11-FA1B-4726-8F8B-C0B115773BF7}"/>
    <dgm:cxn modelId="{083184AE-8B4E-4FFF-8E38-5FF2DC7B5475}" srcId="{620FC8F5-0F6F-400C-9391-FAAB55EB9599}" destId="{EADBE415-E3E5-466B-9240-7693DEB7798C}" srcOrd="0" destOrd="0" parTransId="{C8EA274D-8D4B-4B00-ACE3-4AB0911C00E8}" sibTransId="{FAC33935-F09F-4044-9989-B46FB52CC147}"/>
    <dgm:cxn modelId="{A3A88D60-A1CD-42A3-A079-839AB8A9F20D}" type="presOf" srcId="{620FC8F5-0F6F-400C-9391-FAAB55EB9599}" destId="{D3D222A0-2B18-4E04-9DEB-0C7DB59AF169}" srcOrd="0" destOrd="0" presId="urn:microsoft.com/office/officeart/2005/8/layout/chevron1"/>
    <dgm:cxn modelId="{9F789C87-0C2B-4B22-ADC9-F4C772A2BC23}" type="presParOf" srcId="{D3D222A0-2B18-4E04-9DEB-0C7DB59AF169}" destId="{26AF55AB-3A47-461B-92B2-D05487E9CB98}" srcOrd="0" destOrd="0" presId="urn:microsoft.com/office/officeart/2005/8/layout/chevron1"/>
    <dgm:cxn modelId="{F4967327-C5F1-4867-A6B1-360C3A394ACE}" type="presParOf" srcId="{D3D222A0-2B18-4E04-9DEB-0C7DB59AF169}" destId="{73136C6C-0767-4F4B-B1AE-990CBC0D7F52}" srcOrd="1" destOrd="0" presId="urn:microsoft.com/office/officeart/2005/8/layout/chevron1"/>
    <dgm:cxn modelId="{0324919E-9737-4FCF-8DF0-D32C8687EA35}" type="presParOf" srcId="{D3D222A0-2B18-4E04-9DEB-0C7DB59AF169}" destId="{2A1556F7-AC95-43D1-BFF6-883BD19FAAB1}" srcOrd="2" destOrd="0" presId="urn:microsoft.com/office/officeart/2005/8/layout/chevron1"/>
    <dgm:cxn modelId="{EFC42F2C-D6B7-4FFE-9B15-3DE8CD3780B5}" type="presParOf" srcId="{D3D222A0-2B18-4E04-9DEB-0C7DB59AF169}" destId="{35434869-ED60-4A91-89C0-B0CE71AABCC8}" srcOrd="3" destOrd="0" presId="urn:microsoft.com/office/officeart/2005/8/layout/chevron1"/>
    <dgm:cxn modelId="{1C1FB932-DEE5-45D0-89AF-79E9613994B8}" type="presParOf" srcId="{D3D222A0-2B18-4E04-9DEB-0C7DB59AF169}" destId="{4D4D7444-6D25-4860-A93A-E9A432460261}" srcOrd="4" destOrd="0" presId="urn:microsoft.com/office/officeart/2005/8/layout/chevron1"/>
    <dgm:cxn modelId="{6854A192-EB5B-4712-8B29-E350A821FCA5}" type="presParOf" srcId="{D3D222A0-2B18-4E04-9DEB-0C7DB59AF169}" destId="{B8221D25-D227-4EA2-A41C-B780068D91D2}" srcOrd="5" destOrd="0" presId="urn:microsoft.com/office/officeart/2005/8/layout/chevron1"/>
    <dgm:cxn modelId="{198396D2-21BE-4080-955F-D6920DDC685D}" type="presParOf" srcId="{D3D222A0-2B18-4E04-9DEB-0C7DB59AF169}" destId="{3E21D94E-0343-4CED-9C34-D9521B2EC83C}"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AF55AB-3A47-461B-92B2-D05487E9CB98}">
      <dsp:nvSpPr>
        <dsp:cNvPr id="0" name=""/>
        <dsp:cNvSpPr/>
      </dsp:nvSpPr>
      <dsp:spPr>
        <a:xfrm>
          <a:off x="3676" y="1362729"/>
          <a:ext cx="2139850" cy="85594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en-US" sz="1900" kern="1200" dirty="0" smtClean="0"/>
            <a:t>Create Encryption User</a:t>
          </a:r>
          <a:endParaRPr lang="en-US" sz="1900" kern="1200" dirty="0"/>
        </a:p>
      </dsp:txBody>
      <dsp:txXfrm>
        <a:off x="431646" y="1362729"/>
        <a:ext cx="1283910" cy="855940"/>
      </dsp:txXfrm>
    </dsp:sp>
    <dsp:sp modelId="{2A1556F7-AC95-43D1-BFF6-883BD19FAAB1}">
      <dsp:nvSpPr>
        <dsp:cNvPr id="0" name=""/>
        <dsp:cNvSpPr/>
      </dsp:nvSpPr>
      <dsp:spPr>
        <a:xfrm>
          <a:off x="1929541" y="1362729"/>
          <a:ext cx="2139850" cy="85594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en-US" sz="1900" kern="1200" dirty="0" smtClean="0"/>
            <a:t>Create / Import Key</a:t>
          </a:r>
          <a:endParaRPr lang="en-US" sz="1900" kern="1200" dirty="0"/>
        </a:p>
      </dsp:txBody>
      <dsp:txXfrm>
        <a:off x="2357511" y="1362729"/>
        <a:ext cx="1283910" cy="855940"/>
      </dsp:txXfrm>
    </dsp:sp>
    <dsp:sp modelId="{4D4D7444-6D25-4860-A93A-E9A432460261}">
      <dsp:nvSpPr>
        <dsp:cNvPr id="0" name=""/>
        <dsp:cNvSpPr/>
      </dsp:nvSpPr>
      <dsp:spPr>
        <a:xfrm>
          <a:off x="3855407" y="1362729"/>
          <a:ext cx="2139850" cy="85594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en-US" sz="1900" kern="1200" dirty="0" smtClean="0"/>
            <a:t>Export Key</a:t>
          </a:r>
          <a:endParaRPr lang="en-US" sz="1900" kern="1200" dirty="0"/>
        </a:p>
      </dsp:txBody>
      <dsp:txXfrm>
        <a:off x="4283377" y="1362729"/>
        <a:ext cx="1283910" cy="855940"/>
      </dsp:txXfrm>
    </dsp:sp>
    <dsp:sp modelId="{3E21D94E-0343-4CED-9C34-D9521B2EC83C}">
      <dsp:nvSpPr>
        <dsp:cNvPr id="0" name=""/>
        <dsp:cNvSpPr/>
      </dsp:nvSpPr>
      <dsp:spPr>
        <a:xfrm>
          <a:off x="5781273" y="1362729"/>
          <a:ext cx="2139850" cy="85594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en-US" sz="1900" kern="1200" dirty="0" smtClean="0"/>
            <a:t>Create Encryption Partition</a:t>
          </a:r>
          <a:endParaRPr lang="en-US" sz="1900" kern="1200" dirty="0"/>
        </a:p>
      </dsp:txBody>
      <dsp:txXfrm>
        <a:off x="6209243" y="1362729"/>
        <a:ext cx="1283910" cy="85594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8DE3E6-DDF0-44E4-8A5F-8CE28E425485}" type="datetimeFigureOut">
              <a:rPr lang="en-US" smtClean="0"/>
              <a:t>10/20/2020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C56742-C2EA-47F3-B559-E61AF5393249}" type="slidenum">
              <a:rPr lang="en-US" smtClean="0"/>
              <a:t>‹#›</a:t>
            </a:fld>
            <a:endParaRPr lang="en-US"/>
          </a:p>
        </p:txBody>
      </p:sp>
    </p:spTree>
    <p:extLst>
      <p:ext uri="{BB962C8B-B14F-4D97-AF65-F5344CB8AC3E}">
        <p14:creationId xmlns:p14="http://schemas.microsoft.com/office/powerpoint/2010/main" val="2162225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those of you not familiar</a:t>
            </a:r>
            <a:r>
              <a:rPr lang="en-US" baseline="0" dirty="0" smtClean="0"/>
              <a:t> with Spectra…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1DF296-2B04-054E-9E8D-393E8CF291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316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Examples</a:t>
            </a:r>
            <a:r>
              <a:rPr lang="en-US" baseline="0" dirty="0" smtClean="0"/>
              <a:t> of the usage metrics tracked include lifetime robotics movements (per axis); number of moves i.e. these metrics typically pertain to physical motion within the library. </a:t>
            </a:r>
          </a:p>
          <a:p>
            <a:endParaRPr lang="en-US" baseline="0" dirty="0" smtClean="0"/>
          </a:p>
          <a:p>
            <a:r>
              <a:rPr lang="en-US" dirty="0" smtClean="0"/>
              <a:t>LLM tracks a range of system parameters related to the usage of the library and key components</a:t>
            </a:r>
          </a:p>
          <a:p>
            <a:pPr lvl="1"/>
            <a:r>
              <a:rPr lang="en-US" dirty="0" smtClean="0"/>
              <a:t>HHM proactively notifies the user [and </a:t>
            </a:r>
            <a:r>
              <a:rPr lang="en-US" dirty="0" err="1" smtClean="0"/>
              <a:t>SpectraGuard</a:t>
            </a:r>
            <a:r>
              <a:rPr lang="en-US" dirty="0" smtClean="0"/>
              <a:t> support if enabled] when certain threshold limits are approaching</a:t>
            </a:r>
          </a:p>
          <a:p>
            <a:r>
              <a:rPr lang="en-US" dirty="0" smtClean="0"/>
              <a:t>LLM allows </a:t>
            </a:r>
            <a:r>
              <a:rPr lang="en-US" dirty="0" err="1" smtClean="0"/>
              <a:t>SpectraGuard</a:t>
            </a:r>
            <a:r>
              <a:rPr lang="en-US" dirty="0" smtClean="0"/>
              <a:t> to review and manage any relevant preventative maintenance thereby increasing the system availability</a:t>
            </a:r>
          </a:p>
          <a:p>
            <a:r>
              <a:rPr lang="en-US" dirty="0" smtClean="0"/>
              <a:t>LLM notifications are provided to the user and these notifications – and associated logs – can be efficiently dispatched to </a:t>
            </a:r>
            <a:r>
              <a:rPr lang="en-US" dirty="0" err="1" smtClean="0"/>
              <a:t>SpectraGuard</a:t>
            </a:r>
            <a:r>
              <a:rPr lang="en-US" dirty="0" smtClean="0"/>
              <a:t> with </a:t>
            </a:r>
            <a:r>
              <a:rPr lang="en-US" dirty="0" err="1" smtClean="0"/>
              <a:t>AutoSupport</a:t>
            </a:r>
            <a:r>
              <a:rPr lang="en-US" dirty="0" smtClean="0"/>
              <a:t>  </a:t>
            </a:r>
          </a:p>
          <a:p>
            <a:endParaRPr lang="en-US" dirty="0"/>
          </a:p>
        </p:txBody>
      </p:sp>
      <p:sp>
        <p:nvSpPr>
          <p:cNvPr id="4" name="Slide Number Placeholder 3"/>
          <p:cNvSpPr>
            <a:spLocks noGrp="1"/>
          </p:cNvSpPr>
          <p:nvPr>
            <p:ph type="sldNum" sz="quarter" idx="10"/>
          </p:nvPr>
        </p:nvSpPr>
        <p:spPr/>
        <p:txBody>
          <a:bodyPr/>
          <a:lstStyle/>
          <a:p>
            <a:fld id="{282BA9E6-9EF3-4188-8AE2-4E3BA28C6FCC}" type="slidenum">
              <a:rPr lang="en-US" smtClean="0"/>
              <a:pPr/>
              <a:t>23</a:t>
            </a:fld>
            <a:endParaRPr lang="en-US"/>
          </a:p>
        </p:txBody>
      </p:sp>
    </p:spTree>
    <p:extLst>
      <p:ext uri="{BB962C8B-B14F-4D97-AF65-F5344CB8AC3E}">
        <p14:creationId xmlns:p14="http://schemas.microsoft.com/office/powerpoint/2010/main" val="4258344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Drives</a:t>
            </a:r>
            <a:r>
              <a:rPr lang="en-US" baseline="0" dirty="0" smtClean="0"/>
              <a:t> are critical parts of data access and integrity.  As they age, they can start to affect performance before ultimately failing.  Drive fail when being used, making failures an problem that often needs to be addressed in off hours.  So, it is important to replace drives before they become a problem.  </a:t>
            </a:r>
          </a:p>
          <a:p>
            <a:endParaRPr lang="en-US" baseline="0" dirty="0" smtClean="0"/>
          </a:p>
          <a:p>
            <a:r>
              <a:rPr lang="en-US" baseline="0" dirty="0" smtClean="0"/>
              <a:t>At the same time, drives are often replaced when they are not a fault for a problem.  Competitive libraries do not do significant tracking or monitoring of the drives, so often support organization simply replace the drive when problems are seen, not knowing if the drive is truly at fault.</a:t>
            </a:r>
          </a:p>
          <a:p>
            <a:endParaRPr lang="en-US" baseline="0" dirty="0" smtClean="0"/>
          </a:p>
          <a:p>
            <a:r>
              <a:rPr lang="en-US" baseline="0" dirty="0" smtClean="0"/>
              <a:t>DLM provide a quick and easy way to tell if a drive has an issue or not, as well at tools to back it up.  DLM can run the drive manufacture’s test suite against a drive to help determine if a suspect drive it bad.  </a:t>
            </a:r>
            <a:r>
              <a:rPr lang="en-US" baseline="0" dirty="0" err="1" smtClean="0"/>
              <a:t>Autoclean</a:t>
            </a:r>
            <a:r>
              <a:rPr lang="en-US" baseline="0" dirty="0" smtClean="0"/>
              <a:t> ensures that drives are serviced as needed.</a:t>
            </a:r>
          </a:p>
          <a:p>
            <a:endParaRPr lang="en-US" baseline="0" dirty="0" smtClean="0"/>
          </a:p>
          <a:p>
            <a:r>
              <a:rPr lang="en-US" baseline="0" dirty="0" smtClean="0"/>
              <a:t>To our customers, this means they will be notified of a drive approaching failure so they can replace it before it fails (saving them a trip in over the weekend and failed jobs) while at the same time reducing the number of good drives they replace for no reason.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BA9E6-9EF3-4188-8AE2-4E3BA28C6FC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219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Rightly</a:t>
            </a:r>
            <a:r>
              <a:rPr lang="en-US" baseline="0" dirty="0" smtClean="0"/>
              <a:t> or wrongly, media problems are often assumed to be the root of many backup failures.  Historically, it has been very difficult to know the health of your media.</a:t>
            </a:r>
          </a:p>
          <a:p>
            <a:endParaRPr lang="en-US" baseline="0" dirty="0" smtClean="0"/>
          </a:p>
          <a:p>
            <a:r>
              <a:rPr lang="en-US" baseline="0" dirty="0" smtClean="0"/>
              <a:t>MLM was designed to remove the unknown, and let you know the condition of your media.</a:t>
            </a:r>
          </a:p>
          <a:p>
            <a:endParaRPr lang="en-US" baseline="0" dirty="0" smtClean="0"/>
          </a:p>
          <a:p>
            <a:r>
              <a:rPr lang="en-US" baseline="0" dirty="0" smtClean="0"/>
              <a:t>Each piece of certified media is tracked, we watch over 40 data points, to determine the health of each tape.  Far more than a simple odometer system, we utilized an advanced analytics system to determine the health of each tape.  Trends in errors, media age and usage patterns all are taken into account.</a:t>
            </a:r>
          </a:p>
          <a:p>
            <a:endParaRPr lang="en-US" baseline="0" dirty="0" smtClean="0"/>
          </a:p>
          <a:p>
            <a:r>
              <a:rPr lang="en-US" baseline="0" dirty="0" smtClean="0"/>
              <a:t>While the algorithms might be complex, it is simple to use. Red, yellow and green icons associated with each tape quickly tell you if a piece of media is good to go or not.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BA9E6-9EF3-4188-8AE2-4E3BA28C6FC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4458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5" name="Slide Number Placeholder 3"/>
          <p:cNvSpPr txBox="1">
            <a:spLocks noGrp="1"/>
          </p:cNvSpPr>
          <p:nvPr/>
        </p:nvSpPr>
        <p:spPr bwMode="auto">
          <a:xfrm>
            <a:off x="3962845" y="8816396"/>
            <a:ext cx="3031649" cy="464106"/>
          </a:xfrm>
          <a:prstGeom prst="rect">
            <a:avLst/>
          </a:prstGeom>
          <a:noFill/>
          <a:ln>
            <a:miter lim="800000"/>
            <a:headEnd/>
            <a:tailEnd/>
          </a:ln>
        </p:spPr>
        <p:txBody>
          <a:bodyPr lIns="93013" tIns="46506" rIns="93013" bIns="46506" anchor="b"/>
          <a:lstStyle/>
          <a:p>
            <a:pPr algn="r">
              <a:defRPr/>
            </a:pPr>
            <a:fld id="{CBA5D179-F302-4257-8665-F9DCC0B11095}" type="slidenum">
              <a:rPr lang="en-US" sz="1200"/>
              <a:pPr algn="r">
                <a:defRPr/>
              </a:pPr>
              <a:t>27</a:t>
            </a:fld>
            <a:endParaRPr lang="en-US" sz="1200" dirty="0"/>
          </a:p>
        </p:txBody>
      </p:sp>
    </p:spTree>
    <p:extLst>
      <p:ext uri="{BB962C8B-B14F-4D97-AF65-F5344CB8AC3E}">
        <p14:creationId xmlns:p14="http://schemas.microsoft.com/office/powerpoint/2010/main" val="2708935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Spectra</a:t>
            </a:r>
            <a:r>
              <a:rPr lang="en-US" baseline="0" dirty="0" smtClean="0"/>
              <a:t> Data Integrity Verification requires no dedicated library partitions, slots, or drives.  It requires no additional purchases e.g., licensing.</a:t>
            </a:r>
          </a:p>
          <a:p>
            <a:endParaRPr lang="en-US" baseline="0" dirty="0" smtClean="0"/>
          </a:p>
          <a:p>
            <a:r>
              <a:rPr lang="en-US" baseline="0" dirty="0" smtClean="0"/>
              <a:t>IBM and Oracle do not provide this level of verification.  Quantum provides a limited version, but also requires a dedicated library partition (license needed for both the partition and EDLM) and dedicated drives (extra hardware purchase) in order to use.</a:t>
            </a:r>
            <a:endParaRPr lang="en-US" dirty="0"/>
          </a:p>
        </p:txBody>
      </p:sp>
      <p:sp>
        <p:nvSpPr>
          <p:cNvPr id="4" name="Slide Number Placeholder 3"/>
          <p:cNvSpPr>
            <a:spLocks noGrp="1"/>
          </p:cNvSpPr>
          <p:nvPr>
            <p:ph type="sldNum" sz="quarter" idx="10"/>
          </p:nvPr>
        </p:nvSpPr>
        <p:spPr/>
        <p:txBody>
          <a:bodyPr/>
          <a:lstStyle/>
          <a:p>
            <a:pPr>
              <a:defRPr/>
            </a:pPr>
            <a:fld id="{78A256DF-BE11-459D-8C26-1F5D27AFF390}" type="slidenum">
              <a:rPr lang="en-US" smtClean="0"/>
              <a:pPr>
                <a:defRPr/>
              </a:pPr>
              <a:t>28</a:t>
            </a:fld>
            <a:endParaRPr lang="en-US" dirty="0"/>
          </a:p>
        </p:txBody>
      </p:sp>
    </p:spTree>
    <p:extLst>
      <p:ext uri="{BB962C8B-B14F-4D97-AF65-F5344CB8AC3E}">
        <p14:creationId xmlns:p14="http://schemas.microsoft.com/office/powerpoint/2010/main" val="935104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2BA9E6-9EF3-4188-8AE2-4E3BA28C6FCC}" type="slidenum">
              <a:rPr lang="en-US" smtClean="0"/>
              <a:pPr/>
              <a:t>30</a:t>
            </a:fld>
            <a:endParaRPr lang="en-US"/>
          </a:p>
        </p:txBody>
      </p:sp>
    </p:spTree>
    <p:extLst>
      <p:ext uri="{BB962C8B-B14F-4D97-AF65-F5344CB8AC3E}">
        <p14:creationId xmlns:p14="http://schemas.microsoft.com/office/powerpoint/2010/main" val="335762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xfrm>
            <a:off x="376238" y="685800"/>
            <a:ext cx="6096000" cy="3429000"/>
          </a:xfrm>
          <a:ln/>
        </p:spPr>
      </p:sp>
      <p:sp>
        <p:nvSpPr>
          <p:cNvPr id="16387" name="Notes Placeholder 2"/>
          <p:cNvSpPr>
            <a:spLocks noGrp="1"/>
          </p:cNvSpPr>
          <p:nvPr>
            <p:ph type="body" idx="1"/>
          </p:nvPr>
        </p:nvSpPr>
        <p:spPr>
          <a:noFill/>
          <a:ln/>
        </p:spPr>
        <p:txBody>
          <a:bodyPr/>
          <a:lstStyle/>
          <a:p>
            <a:r>
              <a:rPr lang="en-US" dirty="0" smtClean="0"/>
              <a:t>For multi-frame libraries, the default option in IQ3 is one camera per library frame.</a:t>
            </a:r>
          </a:p>
          <a:p>
            <a:pPr>
              <a:buFontTx/>
              <a:buChar char="-"/>
            </a:pPr>
            <a:r>
              <a:rPr lang="en-US" dirty="0" smtClean="0"/>
              <a:t> If frames ordered are Base or Drive Expansion Frames, the default is the drive frame camera kit</a:t>
            </a:r>
          </a:p>
          <a:p>
            <a:pPr>
              <a:buFontTx/>
              <a:buChar char="-"/>
            </a:pPr>
            <a:r>
              <a:rPr lang="en-US" dirty="0" smtClean="0"/>
              <a:t> If frames ordered are Media Expansion Frames, the default is the media frame camera kit</a:t>
            </a:r>
          </a:p>
          <a:p>
            <a:pPr>
              <a:buFontTx/>
              <a:buChar char="-"/>
            </a:pPr>
            <a:r>
              <a:rPr lang="en-US" dirty="0" smtClean="0"/>
              <a:t> For orders including both Base / Drive Expansion Frames and Media Expansion Frames, IQ3 will automatically include one camera kit per frame of the appropriate type.</a:t>
            </a:r>
          </a:p>
          <a:p>
            <a:pPr>
              <a:buFontTx/>
              <a:buChar char="-"/>
            </a:pPr>
            <a:r>
              <a:rPr lang="en-US" baseline="0" dirty="0" smtClean="0"/>
              <a:t> Camera kits are NOT mounted in service frames.</a:t>
            </a:r>
          </a:p>
          <a:p>
            <a:pPr>
              <a:buFontTx/>
              <a:buChar char="-"/>
            </a:pPr>
            <a:endParaRPr lang="en-US" baseline="0" dirty="0" smtClean="0"/>
          </a:p>
          <a:p>
            <a:pPr>
              <a:buFontTx/>
              <a:buNone/>
            </a:pPr>
            <a:r>
              <a:rPr lang="en-US" baseline="0" dirty="0" smtClean="0"/>
              <a:t>The internal camera provides customers the opportunity to monitor internal library operations and conduct some trouble-shooting practices without having to exercise their standard service call practices which can save time and increase system up-time and reliability.</a:t>
            </a:r>
            <a:r>
              <a:rPr lang="en-US" dirty="0" smtClean="0"/>
              <a:t> </a:t>
            </a:r>
          </a:p>
        </p:txBody>
      </p:sp>
      <p:sp>
        <p:nvSpPr>
          <p:cNvPr id="16388" name="Slide Number Placeholder 3"/>
          <p:cNvSpPr>
            <a:spLocks noGrp="1"/>
          </p:cNvSpPr>
          <p:nvPr>
            <p:ph type="sldNum" sz="quarter"/>
          </p:nvPr>
        </p:nvSpPr>
        <p:spPr>
          <a:noFill/>
        </p:spPr>
        <p:txBody>
          <a:bodyPr/>
          <a:lstStyle/>
          <a:p>
            <a:fld id="{759C242A-2BA7-467A-886C-A9C5B93FB5FE}" type="slidenum">
              <a:rPr lang="en-GB" smtClean="0"/>
              <a:pPr/>
              <a:t>31</a:t>
            </a:fld>
            <a:endParaRPr lang="en-GB" dirty="0" smtClean="0"/>
          </a:p>
        </p:txBody>
      </p:sp>
    </p:spTree>
    <p:extLst>
      <p:ext uri="{BB962C8B-B14F-4D97-AF65-F5344CB8AC3E}">
        <p14:creationId xmlns:p14="http://schemas.microsoft.com/office/powerpoint/2010/main" val="3943200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2BA9E6-9EF3-4188-8AE2-4E3BA28C6FCC}" type="slidenum">
              <a:rPr lang="en-US" smtClean="0"/>
              <a:pPr/>
              <a:t>33</a:t>
            </a:fld>
            <a:endParaRPr lang="en-US"/>
          </a:p>
        </p:txBody>
      </p:sp>
    </p:spTree>
    <p:extLst>
      <p:ext uri="{BB962C8B-B14F-4D97-AF65-F5344CB8AC3E}">
        <p14:creationId xmlns:p14="http://schemas.microsoft.com/office/powerpoint/2010/main" val="2257295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70CEB9-D6CC-493B-A501-D64416B1F858}" type="slidenum">
              <a:rPr kumimoji="0" lang="en-US" sz="1200" b="0" i="0" u="none" strike="noStrike" kern="1200" cap="none" spc="0" normalizeH="0" baseline="0" noProof="0" smtClean="0">
                <a:ln>
                  <a:noFill/>
                </a:ln>
                <a:solidFill>
                  <a:prstClr val="black"/>
                </a:solidFill>
                <a:effectLst/>
                <a:uLnTx/>
                <a:uFillTx/>
                <a:latin typeface="Calibri" pitchFamily="34" charset="0"/>
                <a:ea typeface="+mn-ea"/>
                <a:cs typeface="Calibri"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smtClean="0">
              <a:ln>
                <a:noFill/>
              </a:ln>
              <a:solidFill>
                <a:prstClr val="black"/>
              </a:solidFill>
              <a:effectLst/>
              <a:uLnTx/>
              <a:uFillTx/>
              <a:latin typeface="Calibri" pitchFamily="34" charset="0"/>
              <a:ea typeface="+mn-ea"/>
              <a:cs typeface="Calibri" pitchFamily="3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686579" y="4342813"/>
            <a:ext cx="5486400" cy="4115974"/>
          </a:xfrm>
          <a:noFill/>
          <a:ln/>
        </p:spPr>
        <p:txBody>
          <a:bodyPr/>
          <a:lstStyle/>
          <a:p>
            <a:r>
              <a:rPr lang="en-US" dirty="0" smtClean="0">
                <a:latin typeface="Calibri" pitchFamily="34" charset="0"/>
              </a:rPr>
              <a:t>In addressing the Deep Storage market, T950’s primary</a:t>
            </a:r>
            <a:r>
              <a:rPr lang="en-US" baseline="0" dirty="0" smtClean="0">
                <a:latin typeface="Calibri" pitchFamily="34" charset="0"/>
              </a:rPr>
              <a:t> customer benefits involve reducing customer storage costs, improving the reliability and ease of use of the user’s storage infrastructure relative to other options they may have, and safeguarding their data to the maximum extent possible.  Customer can store all the data they have, for as long as they want, at an affordable price, and retrieve it to achieve their objectives.</a:t>
            </a:r>
            <a:endParaRPr lang="en-US" dirty="0" smtClean="0">
              <a:latin typeface="Calibri" pitchFamily="34" charset="0"/>
            </a:endParaRPr>
          </a:p>
        </p:txBody>
      </p:sp>
    </p:spTree>
    <p:extLst>
      <p:ext uri="{BB962C8B-B14F-4D97-AF65-F5344CB8AC3E}">
        <p14:creationId xmlns:p14="http://schemas.microsoft.com/office/powerpoint/2010/main" val="516654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1C8C1F0-3291-428B-8008-A53958D5F543}" type="slidenum">
              <a:rPr lang="en-US" smtClean="0">
                <a:cs typeface="Calibri" pitchFamily="34" charset="0"/>
              </a:rPr>
              <a:pPr/>
              <a:t>35</a:t>
            </a:fld>
            <a:endParaRPr lang="en-US" dirty="0" smtClean="0">
              <a:cs typeface="Calibri" pitchFamily="34"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r>
              <a:rPr lang="en-US" dirty="0" smtClean="0"/>
              <a:t>Saves times and</a:t>
            </a:r>
            <a:r>
              <a:rPr lang="en-US" baseline="0" dirty="0" smtClean="0"/>
              <a:t> money be making servicing quick and easy.  Also reduces environmental costs by improving data center airflow via standard hot / cold aisle configurations unlike Oracle which complete obviates best operating procedures when it comes to hot / cold aisle air flow.</a:t>
            </a:r>
            <a:endParaRPr lang="en-US" dirty="0" smtClean="0"/>
          </a:p>
        </p:txBody>
      </p:sp>
    </p:spTree>
    <p:extLst>
      <p:ext uri="{BB962C8B-B14F-4D97-AF65-F5344CB8AC3E}">
        <p14:creationId xmlns:p14="http://schemas.microsoft.com/office/powerpoint/2010/main" val="3737990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1DF296-2B04-054E-9E8D-393E8CF2916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46115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2400" baseline="0" dirty="0" smtClean="0"/>
              <a:t>Lead with the space saving benefit here in this slide but also add the additional commentary below AFTER the </a:t>
            </a:r>
            <a:r>
              <a:rPr lang="en-US" sz="2400" baseline="0" dirty="0" err="1" smtClean="0"/>
              <a:t>TeraPack</a:t>
            </a:r>
            <a:r>
              <a:rPr lang="en-US" sz="2400" baseline="0" dirty="0" smtClean="0"/>
              <a:t> advantage is conveyed.</a:t>
            </a:r>
          </a:p>
          <a:p>
            <a:endParaRPr lang="en-US" sz="2400" baseline="0" dirty="0" smtClean="0"/>
          </a:p>
          <a:p>
            <a:r>
              <a:rPr lang="en-US" sz="2400" baseline="0" dirty="0" smtClean="0"/>
              <a:t>As well as our space advantage, </a:t>
            </a:r>
            <a:r>
              <a:rPr lang="en-US" sz="2400" baseline="0" dirty="0" err="1" smtClean="0"/>
              <a:t>Terapack</a:t>
            </a:r>
            <a:r>
              <a:rPr lang="en-US" sz="2400" baseline="0" dirty="0" smtClean="0"/>
              <a:t> also delivers the following benefits:</a:t>
            </a:r>
            <a:endParaRPr lang="en-US" sz="2400" dirty="0" smtClean="0"/>
          </a:p>
          <a:p>
            <a:endParaRPr lang="en-US" sz="2400" dirty="0" smtClean="0"/>
          </a:p>
          <a:p>
            <a:r>
              <a:rPr lang="en-US" sz="2400" dirty="0" smtClean="0"/>
              <a:t>Simplified media handling and tracking</a:t>
            </a:r>
          </a:p>
          <a:p>
            <a:pPr lvl="1"/>
            <a:r>
              <a:rPr lang="en-US" sz="2000" dirty="0" smtClean="0"/>
              <a:t>Manage in tens not single tape units</a:t>
            </a:r>
            <a:r>
              <a:rPr lang="en-US" dirty="0" smtClean="0"/>
              <a:t> </a:t>
            </a:r>
          </a:p>
          <a:p>
            <a:r>
              <a:rPr lang="en-US" sz="2400" dirty="0" smtClean="0"/>
              <a:t>Easily stacked and safely stored</a:t>
            </a:r>
          </a:p>
          <a:p>
            <a:pPr lvl="1"/>
            <a:r>
              <a:rPr lang="en-US" dirty="0" err="1" smtClean="0"/>
              <a:t>Terapack</a:t>
            </a:r>
            <a:r>
              <a:rPr lang="en-US" dirty="0" smtClean="0"/>
              <a:t> is designed to stack</a:t>
            </a:r>
          </a:p>
          <a:p>
            <a:pPr lvl="1"/>
            <a:r>
              <a:rPr lang="en-US" dirty="0" smtClean="0"/>
              <a:t>Reduce risks from environmental contamination</a:t>
            </a:r>
          </a:p>
          <a:p>
            <a:r>
              <a:rPr lang="en-US" sz="2400" dirty="0" smtClean="0"/>
              <a:t>Efficient bulk media load/unload – 14</a:t>
            </a:r>
            <a:r>
              <a:rPr lang="en-US" sz="2400" baseline="0" dirty="0" smtClean="0"/>
              <a:t> </a:t>
            </a:r>
            <a:r>
              <a:rPr lang="en-US" sz="2400" baseline="0" dirty="0" err="1" smtClean="0"/>
              <a:t>TeraPack</a:t>
            </a:r>
            <a:r>
              <a:rPr lang="en-US" sz="2400" baseline="0" dirty="0" smtClean="0"/>
              <a:t> (140 LTO tape) exchange carousel.  </a:t>
            </a:r>
            <a:r>
              <a:rPr lang="en-US" dirty="0" smtClean="0"/>
              <a:t>   </a:t>
            </a:r>
          </a:p>
        </p:txBody>
      </p:sp>
      <p:sp>
        <p:nvSpPr>
          <p:cNvPr id="4" name="Slide Number Placeholder 3"/>
          <p:cNvSpPr>
            <a:spLocks noGrp="1"/>
          </p:cNvSpPr>
          <p:nvPr>
            <p:ph type="sldNum" sz="quarter" idx="10"/>
          </p:nvPr>
        </p:nvSpPr>
        <p:spPr/>
        <p:txBody>
          <a:bodyPr/>
          <a:lstStyle/>
          <a:p>
            <a:fld id="{282BA9E6-9EF3-4188-8AE2-4E3BA28C6FCC}" type="slidenum">
              <a:rPr lang="en-US" smtClean="0"/>
              <a:pPr/>
              <a:t>36</a:t>
            </a:fld>
            <a:endParaRPr lang="en-US"/>
          </a:p>
        </p:txBody>
      </p:sp>
    </p:spTree>
    <p:extLst>
      <p:ext uri="{BB962C8B-B14F-4D97-AF65-F5344CB8AC3E}">
        <p14:creationId xmlns:p14="http://schemas.microsoft.com/office/powerpoint/2010/main" val="4211767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2925" y="757238"/>
            <a:ext cx="6718300" cy="3779837"/>
          </a:xfrm>
        </p:spPr>
      </p:sp>
      <p:sp>
        <p:nvSpPr>
          <p:cNvPr id="3" name="Notes Placeholder 2"/>
          <p:cNvSpPr>
            <a:spLocks noGrp="1"/>
          </p:cNvSpPr>
          <p:nvPr>
            <p:ph type="body" idx="1"/>
          </p:nvPr>
        </p:nvSpPr>
        <p:spPr/>
        <p:txBody>
          <a:bodyPr/>
          <a:lstStyle/>
          <a:p>
            <a:r>
              <a:rPr lang="en-US" dirty="0" smtClean="0"/>
              <a:t>We’re fortunate to work</a:t>
            </a:r>
            <a:r>
              <a:rPr lang="en-US" baseline="0" dirty="0" smtClean="0"/>
              <a:t> with all of the major storage vendors in the market today, and would love you work with you as well!</a:t>
            </a:r>
            <a:endParaRPr lang="en-US" dirty="0"/>
          </a:p>
        </p:txBody>
      </p:sp>
      <p:sp>
        <p:nvSpPr>
          <p:cNvPr id="4" name="Slide Number Placeholder 3"/>
          <p:cNvSpPr>
            <a:spLocks noGrp="1"/>
          </p:cNvSpPr>
          <p:nvPr>
            <p:ph type="sldNum" sz="quarter" idx="10"/>
          </p:nvPr>
        </p:nvSpPr>
        <p:spPr/>
        <p:txBody>
          <a:bodyPr/>
          <a:lstStyle/>
          <a:p>
            <a:fld id="{491DF296-2B04-054E-9E8D-393E8CF2916D}" type="slidenum">
              <a:rPr lang="en-US" smtClean="0"/>
              <a:t>3</a:t>
            </a:fld>
            <a:endParaRPr lang="en-US"/>
          </a:p>
        </p:txBody>
      </p:sp>
    </p:spTree>
    <p:extLst>
      <p:ext uri="{BB962C8B-B14F-4D97-AF65-F5344CB8AC3E}">
        <p14:creationId xmlns:p14="http://schemas.microsoft.com/office/powerpoint/2010/main" val="763010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C56742-C2EA-47F3-B559-E61AF5393249}" type="slidenum">
              <a:rPr lang="en-US" smtClean="0"/>
              <a:t>4</a:t>
            </a:fld>
            <a:endParaRPr lang="en-US"/>
          </a:p>
        </p:txBody>
      </p:sp>
    </p:spTree>
    <p:extLst>
      <p:ext uri="{BB962C8B-B14F-4D97-AF65-F5344CB8AC3E}">
        <p14:creationId xmlns:p14="http://schemas.microsoft.com/office/powerpoint/2010/main" val="335826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C56742-C2EA-47F3-B559-E61AF5393249}" type="slidenum">
              <a:rPr lang="en-US" smtClean="0"/>
              <a:t>18</a:t>
            </a:fld>
            <a:endParaRPr lang="en-US"/>
          </a:p>
        </p:txBody>
      </p:sp>
    </p:spTree>
    <p:extLst>
      <p:ext uri="{BB962C8B-B14F-4D97-AF65-F5344CB8AC3E}">
        <p14:creationId xmlns:p14="http://schemas.microsoft.com/office/powerpoint/2010/main" val="1710560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82BA9E6-9EF3-4188-8AE2-4E3BA28C6FCC}" type="slidenum">
              <a:rPr lang="en-US" smtClean="0"/>
              <a:pPr/>
              <a:t>19</a:t>
            </a:fld>
            <a:endParaRPr lang="en-US"/>
          </a:p>
        </p:txBody>
      </p:sp>
    </p:spTree>
    <p:extLst>
      <p:ext uri="{BB962C8B-B14F-4D97-AF65-F5344CB8AC3E}">
        <p14:creationId xmlns:p14="http://schemas.microsoft.com/office/powerpoint/2010/main" val="2164735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2BA9E6-9EF3-4188-8AE2-4E3BA28C6FCC}" type="slidenum">
              <a:rPr lang="en-US" smtClean="0"/>
              <a:pPr/>
              <a:t>20</a:t>
            </a:fld>
            <a:endParaRPr lang="en-US" dirty="0"/>
          </a:p>
        </p:txBody>
      </p:sp>
    </p:spTree>
    <p:extLst>
      <p:ext uri="{BB962C8B-B14F-4D97-AF65-F5344CB8AC3E}">
        <p14:creationId xmlns:p14="http://schemas.microsoft.com/office/powerpoint/2010/main" val="1700094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D161BD78-3549-44A5-82E9-37E4B5665F22}" type="slidenum">
              <a:rPr lang="en-US"/>
              <a:pPr/>
              <a:t>21</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4025"/>
            <a:ext cx="5486400" cy="4114488"/>
          </a:xfrm>
          <a:noFill/>
          <a:ln/>
        </p:spPr>
        <p:txBody>
          <a:bodyPr/>
          <a:lstStyle/>
          <a:p>
            <a:pPr eaLnBrk="1" hangingPunct="1"/>
            <a:r>
              <a:rPr lang="en-US" dirty="0" smtClean="0"/>
              <a:t>Shared</a:t>
            </a:r>
            <a:r>
              <a:rPr lang="en-US" baseline="0" dirty="0" smtClean="0"/>
              <a:t> Library services allows customers to logically divide a single system into multiple libraries, each with it’s own drives and slots.  </a:t>
            </a:r>
          </a:p>
          <a:p>
            <a:pPr eaLnBrk="1" hangingPunct="1"/>
            <a:endParaRPr lang="en-US" baseline="0" dirty="0" smtClean="0"/>
          </a:p>
          <a:p>
            <a:pPr eaLnBrk="1" hangingPunct="1"/>
            <a:r>
              <a:rPr lang="en-US" baseline="0" dirty="0" smtClean="0"/>
              <a:t>Many organizations are running multiple data management applications and support multiple environments.  Multiple backup applications, internal departments and the advent of archiving all require dedicated storage resources.  SLS allows our T-Series libraries to be carved up into multiple logical libraries, each with their own drives and slots.  SLS works the same on the T50e through the T-</a:t>
            </a:r>
            <a:r>
              <a:rPr lang="en-US" baseline="0" dirty="0" err="1" smtClean="0"/>
              <a:t>Finity</a:t>
            </a:r>
            <a:r>
              <a:rPr lang="en-US" baseline="0" dirty="0" smtClean="0"/>
              <a:t>, giving enterprise style partitioning to all organizations, regardless of size.</a:t>
            </a:r>
          </a:p>
        </p:txBody>
      </p:sp>
    </p:spTree>
    <p:extLst>
      <p:ext uri="{BB962C8B-B14F-4D97-AF65-F5344CB8AC3E}">
        <p14:creationId xmlns:p14="http://schemas.microsoft.com/office/powerpoint/2010/main" val="1061970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all major libraries</a:t>
            </a:r>
            <a:r>
              <a:rPr lang="en-US" baseline="0" dirty="0" smtClean="0"/>
              <a:t> have COD, most do not grow in increments that are easy for customers to work with.  Many of our competitors libraries grow physically in different increments than they license slots.  The i6000 for example adds LTO slots in quantities of 6, but licenses them in groups of 100.  When licensing 100 slots, the customer either needs 102 </a:t>
            </a:r>
            <a:r>
              <a:rPr lang="en-US" baseline="0" dirty="0" err="1" smtClean="0"/>
              <a:t>phyical</a:t>
            </a:r>
            <a:r>
              <a:rPr lang="en-US" baseline="0" dirty="0" smtClean="0"/>
              <a:t> slots, or will not get the full 100 they paid for.</a:t>
            </a:r>
          </a:p>
          <a:p>
            <a:endParaRPr lang="en-US" baseline="0" dirty="0" smtClean="0"/>
          </a:p>
          <a:p>
            <a:r>
              <a:rPr lang="en-US" baseline="0" dirty="0" smtClean="0"/>
              <a:t>Where we shine is making it easy. We license slots in a rational manner, 5 at a time for the t50e, 10 at a time for the t120 and larger.  If a customer needs 15 more tapes, they don’t have to license 100.  Our licensing is in line with how we build the systems, so there is no worry about aligning the physical library and the licenses.  It is easier and less expensive than anything else on the market.</a:t>
            </a:r>
            <a:endParaRPr lang="en-US" dirty="0"/>
          </a:p>
        </p:txBody>
      </p:sp>
      <p:sp>
        <p:nvSpPr>
          <p:cNvPr id="4" name="Slide Number Placeholder 3"/>
          <p:cNvSpPr>
            <a:spLocks noGrp="1"/>
          </p:cNvSpPr>
          <p:nvPr>
            <p:ph type="sldNum" sz="quarter" idx="10"/>
          </p:nvPr>
        </p:nvSpPr>
        <p:spPr/>
        <p:txBody>
          <a:bodyPr/>
          <a:lstStyle/>
          <a:p>
            <a:fld id="{282BA9E6-9EF3-4188-8AE2-4E3BA28C6FCC}" type="slidenum">
              <a:rPr lang="en-US" smtClean="0"/>
              <a:pPr/>
              <a:t>22</a:t>
            </a:fld>
            <a:endParaRPr lang="en-US"/>
          </a:p>
        </p:txBody>
      </p:sp>
    </p:spTree>
    <p:extLst>
      <p:ext uri="{BB962C8B-B14F-4D97-AF65-F5344CB8AC3E}">
        <p14:creationId xmlns:p14="http://schemas.microsoft.com/office/powerpoint/2010/main" val="4961160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914400" y="2130426"/>
            <a:ext cx="10363200" cy="1470025"/>
          </a:xfrm>
        </p:spPr>
        <p:txBody>
          <a:bodyPr>
            <a:normAutofit/>
          </a:bodyPr>
          <a:lstStyle>
            <a:lvl1pPr algn="ctr">
              <a:defRPr sz="4400" b="1"/>
            </a:lvl1pPr>
          </a:lstStyle>
          <a:p>
            <a:r>
              <a:rPr lang="en-US" smtClean="0"/>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41844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80426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5399520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lgn="ctr">
              <a:defRPr sz="4400" b="1"/>
            </a:lvl1pPr>
          </a:lstStyle>
          <a:p>
            <a:r>
              <a:rPr lang="en-US" smtClean="0"/>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744314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_Produc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Footer Placeholder 4"/>
          <p:cNvSpPr txBox="1">
            <a:spLocks/>
          </p:cNvSpPr>
          <p:nvPr userDrawn="1"/>
        </p:nvSpPr>
        <p:spPr>
          <a:xfrm>
            <a:off x="4165600" y="3749245"/>
            <a:ext cx="386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p>
        </p:txBody>
      </p:sp>
      <p:sp>
        <p:nvSpPr>
          <p:cNvPr id="6" name="Title 1"/>
          <p:cNvSpPr>
            <a:spLocks noGrp="1"/>
          </p:cNvSpPr>
          <p:nvPr>
            <p:ph type="ctrTitle"/>
          </p:nvPr>
        </p:nvSpPr>
        <p:spPr>
          <a:xfrm>
            <a:off x="914400" y="1063626"/>
            <a:ext cx="10363200" cy="1470025"/>
          </a:xfrm>
        </p:spPr>
        <p:txBody>
          <a:bodyPr>
            <a:normAutofit/>
          </a:bodyPr>
          <a:lstStyle>
            <a:lvl1pPr algn="ctr">
              <a:defRPr sz="4400" b="1"/>
            </a:lvl1pPr>
          </a:lstStyle>
          <a:p>
            <a:r>
              <a:rPr lang="en-US" smtClean="0"/>
              <a:t>Click to edit Master title style</a:t>
            </a:r>
            <a:endParaRPr lang="en-US" dirty="0"/>
          </a:p>
        </p:txBody>
      </p:sp>
      <p:sp>
        <p:nvSpPr>
          <p:cNvPr id="7" name="Subtitle 2"/>
          <p:cNvSpPr>
            <a:spLocks noGrp="1"/>
          </p:cNvSpPr>
          <p:nvPr>
            <p:ph type="subTitle" idx="1"/>
          </p:nvPr>
        </p:nvSpPr>
        <p:spPr>
          <a:xfrm>
            <a:off x="1828800" y="2819400"/>
            <a:ext cx="8534400" cy="990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0047031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_ Produc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1447801"/>
            <a:ext cx="10363200" cy="1362075"/>
          </a:xfrm>
        </p:spPr>
        <p:txBody>
          <a:bodyPr anchor="t"/>
          <a:lstStyle>
            <a:lvl1pPr algn="l">
              <a:defRPr sz="4000" b="1" cap="all"/>
            </a:lvl1pPr>
          </a:lstStyle>
          <a:p>
            <a:r>
              <a:rPr lang="en-US" smtClean="0"/>
              <a:t>Click to edit Master title style</a:t>
            </a:r>
            <a:endParaRPr lang="en-US" dirty="0"/>
          </a:p>
        </p:txBody>
      </p:sp>
      <p:sp>
        <p:nvSpPr>
          <p:cNvPr id="6" name="Text Placeholder 7"/>
          <p:cNvSpPr>
            <a:spLocks noGrp="1"/>
          </p:cNvSpPr>
          <p:nvPr>
            <p:ph type="body" idx="1" hasCustomPrompt="1"/>
          </p:nvPr>
        </p:nvSpPr>
        <p:spPr>
          <a:xfrm>
            <a:off x="914400" y="2819401"/>
            <a:ext cx="10363200" cy="10668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stStyle>
          <a:p>
            <a:r>
              <a:rPr lang="en-US" dirty="0" smtClean="0"/>
              <a:t>Click to edit Master subtitle style</a:t>
            </a:r>
          </a:p>
          <a:p>
            <a:endParaRPr lang="en-US" dirty="0"/>
          </a:p>
        </p:txBody>
      </p:sp>
    </p:spTree>
    <p:extLst>
      <p:ext uri="{BB962C8B-B14F-4D97-AF65-F5344CB8AC3E}">
        <p14:creationId xmlns:p14="http://schemas.microsoft.com/office/powerpoint/2010/main" val="20989622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914400" y="1447801"/>
            <a:ext cx="10363200" cy="1362075"/>
          </a:xfrm>
        </p:spPr>
        <p:txBody>
          <a:bodyPr anchor="t"/>
          <a:lstStyle>
            <a:lvl1pPr algn="l">
              <a:defRPr sz="4000" b="1" cap="all"/>
            </a:lvl1pPr>
          </a:lstStyle>
          <a:p>
            <a:r>
              <a:rPr lang="en-US" smtClean="0"/>
              <a:t>Click to edit Master title style</a:t>
            </a:r>
            <a:endParaRPr lang="en-US" dirty="0"/>
          </a:p>
        </p:txBody>
      </p:sp>
      <p:sp>
        <p:nvSpPr>
          <p:cNvPr id="6" name="Text Placeholder 7"/>
          <p:cNvSpPr>
            <a:spLocks noGrp="1"/>
          </p:cNvSpPr>
          <p:nvPr>
            <p:ph type="body" idx="1" hasCustomPrompt="1"/>
          </p:nvPr>
        </p:nvSpPr>
        <p:spPr>
          <a:xfrm>
            <a:off x="914400" y="2819401"/>
            <a:ext cx="10363200" cy="10668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stStyle>
          <a:p>
            <a:r>
              <a:rPr lang="en-US" dirty="0" smtClean="0"/>
              <a:t>Click to edit Master subtitle style</a:t>
            </a:r>
          </a:p>
          <a:p>
            <a:endParaRPr lang="en-US" dirty="0"/>
          </a:p>
        </p:txBody>
      </p:sp>
    </p:spTree>
    <p:extLst>
      <p:ext uri="{BB962C8B-B14F-4D97-AF65-F5344CB8AC3E}">
        <p14:creationId xmlns:p14="http://schemas.microsoft.com/office/powerpoint/2010/main" val="125235855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09728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609600" y="1417638"/>
            <a:ext cx="10972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819887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53115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35488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2810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Products">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Footer Placeholder 4"/>
          <p:cNvSpPr txBox="1">
            <a:spLocks/>
          </p:cNvSpPr>
          <p:nvPr userDrawn="1"/>
        </p:nvSpPr>
        <p:spPr>
          <a:xfrm>
            <a:off x="4165600" y="3749245"/>
            <a:ext cx="386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prstClr val="black">
                  <a:tint val="75000"/>
                </a:prstClr>
              </a:solidFill>
            </a:endParaRPr>
          </a:p>
        </p:txBody>
      </p:sp>
      <p:sp>
        <p:nvSpPr>
          <p:cNvPr id="6" name="Title 1"/>
          <p:cNvSpPr>
            <a:spLocks noGrp="1"/>
          </p:cNvSpPr>
          <p:nvPr>
            <p:ph type="ctrTitle"/>
          </p:nvPr>
        </p:nvSpPr>
        <p:spPr>
          <a:xfrm>
            <a:off x="914400" y="1063626"/>
            <a:ext cx="10363200" cy="1470025"/>
          </a:xfrm>
        </p:spPr>
        <p:txBody>
          <a:bodyPr>
            <a:normAutofit/>
          </a:bodyPr>
          <a:lstStyle>
            <a:lvl1pPr algn="ctr">
              <a:defRPr sz="4400" b="1"/>
            </a:lvl1pPr>
          </a:lstStyle>
          <a:p>
            <a:r>
              <a:rPr lang="en-US" smtClean="0"/>
              <a:t>Click to edit Master title style</a:t>
            </a:r>
            <a:endParaRPr lang="en-US" dirty="0"/>
          </a:p>
        </p:txBody>
      </p:sp>
      <p:sp>
        <p:nvSpPr>
          <p:cNvPr id="7" name="Subtitle 2"/>
          <p:cNvSpPr>
            <a:spLocks noGrp="1"/>
          </p:cNvSpPr>
          <p:nvPr>
            <p:ph type="subTitle" idx="1"/>
          </p:nvPr>
        </p:nvSpPr>
        <p:spPr>
          <a:xfrm>
            <a:off x="1828800" y="2819400"/>
            <a:ext cx="8534400" cy="990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2373301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5346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462726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84431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593367"/>
            <a:ext cx="113608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536633"/>
            <a:ext cx="113608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mtClean="0"/>
              <a:pPr/>
              <a:t>‹#›</a:t>
            </a:fld>
            <a:endParaRPr lang="en"/>
          </a:p>
        </p:txBody>
      </p:sp>
    </p:spTree>
    <p:extLst>
      <p:ext uri="{BB962C8B-B14F-4D97-AF65-F5344CB8AC3E}">
        <p14:creationId xmlns:p14="http://schemas.microsoft.com/office/powerpoint/2010/main" val="8087912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914400" y="2130426"/>
            <a:ext cx="10363200" cy="1470025"/>
          </a:xfrm>
        </p:spPr>
        <p:txBody>
          <a:bodyPr>
            <a:normAutofit/>
          </a:bodyPr>
          <a:lstStyle>
            <a:lvl1pPr algn="ctr">
              <a:defRPr sz="4400" b="1"/>
            </a:lvl1pPr>
          </a:lstStyle>
          <a:p>
            <a:r>
              <a:rPr lang="en-US" smtClean="0"/>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86712575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_Products">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Footer Placeholder 4"/>
          <p:cNvSpPr txBox="1">
            <a:spLocks/>
          </p:cNvSpPr>
          <p:nvPr/>
        </p:nvSpPr>
        <p:spPr>
          <a:xfrm>
            <a:off x="4165600" y="3749245"/>
            <a:ext cx="386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p>
        </p:txBody>
      </p:sp>
      <p:sp>
        <p:nvSpPr>
          <p:cNvPr id="6" name="Title 1"/>
          <p:cNvSpPr>
            <a:spLocks noGrp="1"/>
          </p:cNvSpPr>
          <p:nvPr>
            <p:ph type="ctrTitle"/>
          </p:nvPr>
        </p:nvSpPr>
        <p:spPr>
          <a:xfrm>
            <a:off x="914400" y="1063626"/>
            <a:ext cx="10363200" cy="1470025"/>
          </a:xfrm>
        </p:spPr>
        <p:txBody>
          <a:bodyPr>
            <a:normAutofit/>
          </a:bodyPr>
          <a:lstStyle>
            <a:lvl1pPr algn="ctr">
              <a:defRPr sz="4400" b="1"/>
            </a:lvl1pPr>
          </a:lstStyle>
          <a:p>
            <a:r>
              <a:rPr lang="en-US" dirty="0" smtClean="0"/>
              <a:t>Click to edit Master title style</a:t>
            </a:r>
            <a:endParaRPr lang="en-US" dirty="0"/>
          </a:p>
        </p:txBody>
      </p:sp>
      <p:sp>
        <p:nvSpPr>
          <p:cNvPr id="7" name="Subtitle 2"/>
          <p:cNvSpPr>
            <a:spLocks noGrp="1"/>
          </p:cNvSpPr>
          <p:nvPr>
            <p:ph type="subTitle" idx="1"/>
          </p:nvPr>
        </p:nvSpPr>
        <p:spPr>
          <a:xfrm>
            <a:off x="1828800" y="2819400"/>
            <a:ext cx="8534400" cy="990600"/>
          </a:xfrm>
        </p:spPr>
        <p:txBody>
          <a:bodyPr/>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61495871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_ Products">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4400" y="1447801"/>
            <a:ext cx="10363200" cy="1362075"/>
          </a:xfrm>
        </p:spPr>
        <p:txBody>
          <a:bodyPr anchor="t"/>
          <a:lstStyle>
            <a:lvl1pPr algn="l">
              <a:defRPr sz="4000" b="1" cap="all"/>
            </a:lvl1pPr>
          </a:lstStyle>
          <a:p>
            <a:r>
              <a:rPr lang="en-US" smtClean="0"/>
              <a:t>Click to edit Master title style</a:t>
            </a:r>
            <a:endParaRPr lang="en-US" dirty="0"/>
          </a:p>
        </p:txBody>
      </p:sp>
      <p:sp>
        <p:nvSpPr>
          <p:cNvPr id="6" name="Text Placeholder 7"/>
          <p:cNvSpPr>
            <a:spLocks noGrp="1"/>
          </p:cNvSpPr>
          <p:nvPr>
            <p:ph type="body" idx="1" hasCustomPrompt="1"/>
          </p:nvPr>
        </p:nvSpPr>
        <p:spPr>
          <a:xfrm>
            <a:off x="914400" y="2819401"/>
            <a:ext cx="10363200" cy="10668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stStyle>
          <a:p>
            <a:r>
              <a:rPr lang="en-US" dirty="0" smtClean="0"/>
              <a:t>Click to edit Master subtitle style</a:t>
            </a:r>
          </a:p>
          <a:p>
            <a:endParaRPr lang="en-US" dirty="0"/>
          </a:p>
        </p:txBody>
      </p:sp>
    </p:spTree>
    <p:extLst>
      <p:ext uri="{BB962C8B-B14F-4D97-AF65-F5344CB8AC3E}">
        <p14:creationId xmlns:p14="http://schemas.microsoft.com/office/powerpoint/2010/main" val="68986129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p:cNvSpPr>
            <a:spLocks noGrp="1"/>
          </p:cNvSpPr>
          <p:nvPr>
            <p:ph type="title"/>
          </p:nvPr>
        </p:nvSpPr>
        <p:spPr>
          <a:xfrm>
            <a:off x="914400" y="1447801"/>
            <a:ext cx="10363200" cy="1362075"/>
          </a:xfrm>
        </p:spPr>
        <p:txBody>
          <a:bodyPr anchor="t"/>
          <a:lstStyle>
            <a:lvl1pPr algn="l">
              <a:defRPr sz="4000" b="1" cap="all"/>
            </a:lvl1pPr>
          </a:lstStyle>
          <a:p>
            <a:r>
              <a:rPr lang="en-US" smtClean="0"/>
              <a:t>Click to edit Master title style</a:t>
            </a:r>
            <a:endParaRPr lang="en-US" dirty="0"/>
          </a:p>
        </p:txBody>
      </p:sp>
      <p:sp>
        <p:nvSpPr>
          <p:cNvPr id="6" name="Text Placeholder 7"/>
          <p:cNvSpPr>
            <a:spLocks noGrp="1"/>
          </p:cNvSpPr>
          <p:nvPr>
            <p:ph type="body" idx="1" hasCustomPrompt="1"/>
          </p:nvPr>
        </p:nvSpPr>
        <p:spPr>
          <a:xfrm>
            <a:off x="914400" y="2819401"/>
            <a:ext cx="10363200" cy="10668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stStyle>
          <a:p>
            <a:r>
              <a:rPr lang="en-US" dirty="0" smtClean="0"/>
              <a:t>Click to edit Master subtitle style</a:t>
            </a:r>
          </a:p>
          <a:p>
            <a:endParaRPr lang="en-US" dirty="0"/>
          </a:p>
        </p:txBody>
      </p:sp>
    </p:spTree>
    <p:extLst>
      <p:ext uri="{BB962C8B-B14F-4D97-AF65-F5344CB8AC3E}">
        <p14:creationId xmlns:p14="http://schemas.microsoft.com/office/powerpoint/2010/main" val="65644711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09600" y="76200"/>
            <a:ext cx="109728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609600" y="1417638"/>
            <a:ext cx="10972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379930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4484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_ Products">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4400" y="1447801"/>
            <a:ext cx="10363200" cy="1362075"/>
          </a:xfrm>
        </p:spPr>
        <p:txBody>
          <a:bodyPr anchor="t"/>
          <a:lstStyle>
            <a:lvl1pPr algn="l">
              <a:defRPr sz="4000" b="1" cap="all"/>
            </a:lvl1pPr>
          </a:lstStyle>
          <a:p>
            <a:r>
              <a:rPr lang="en-US" smtClean="0"/>
              <a:t>Click to edit Master title style</a:t>
            </a:r>
            <a:endParaRPr lang="en-US" dirty="0"/>
          </a:p>
        </p:txBody>
      </p:sp>
      <p:sp>
        <p:nvSpPr>
          <p:cNvPr id="6" name="Text Placeholder 7"/>
          <p:cNvSpPr>
            <a:spLocks noGrp="1"/>
          </p:cNvSpPr>
          <p:nvPr>
            <p:ph type="body" idx="1" hasCustomPrompt="1"/>
          </p:nvPr>
        </p:nvSpPr>
        <p:spPr>
          <a:xfrm>
            <a:off x="914400" y="2819401"/>
            <a:ext cx="10363200" cy="10668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stStyle>
          <a:p>
            <a:r>
              <a:rPr lang="en-US" dirty="0" smtClean="0"/>
              <a:t>Click to edit Master subtitle style</a:t>
            </a:r>
          </a:p>
          <a:p>
            <a:endParaRPr lang="en-US" dirty="0"/>
          </a:p>
        </p:txBody>
      </p:sp>
    </p:spTree>
    <p:extLst>
      <p:ext uri="{BB962C8B-B14F-4D97-AF65-F5344CB8AC3E}">
        <p14:creationId xmlns:p14="http://schemas.microsoft.com/office/powerpoint/2010/main" val="78021570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1061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5421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5373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615144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11578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1"/>
          <p:cNvSpPr>
            <a:spLocks noGrp="1"/>
          </p:cNvSpPr>
          <p:nvPr>
            <p:ph type="title"/>
          </p:nvPr>
        </p:nvSpPr>
        <p:spPr>
          <a:xfrm>
            <a:off x="914400" y="1447801"/>
            <a:ext cx="10363200" cy="1362075"/>
          </a:xfrm>
        </p:spPr>
        <p:txBody>
          <a:bodyPr anchor="t"/>
          <a:lstStyle>
            <a:lvl1pPr algn="l">
              <a:defRPr sz="4000" b="1" cap="all"/>
            </a:lvl1pPr>
          </a:lstStyle>
          <a:p>
            <a:r>
              <a:rPr lang="en-US" smtClean="0"/>
              <a:t>Click to edit Master title style</a:t>
            </a:r>
            <a:endParaRPr lang="en-US" dirty="0"/>
          </a:p>
        </p:txBody>
      </p:sp>
      <p:sp>
        <p:nvSpPr>
          <p:cNvPr id="6" name="Text Placeholder 7"/>
          <p:cNvSpPr>
            <a:spLocks noGrp="1"/>
          </p:cNvSpPr>
          <p:nvPr>
            <p:ph type="body" idx="1" hasCustomPrompt="1"/>
          </p:nvPr>
        </p:nvSpPr>
        <p:spPr>
          <a:xfrm>
            <a:off x="914400" y="2819401"/>
            <a:ext cx="10363200" cy="10668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stStyle>
          <a:p>
            <a:r>
              <a:rPr lang="en-US" dirty="0" smtClean="0"/>
              <a:t>Click to edit Master subtitle style</a:t>
            </a:r>
          </a:p>
          <a:p>
            <a:endParaRPr lang="en-US" dirty="0"/>
          </a:p>
        </p:txBody>
      </p:sp>
    </p:spTree>
    <p:extLst>
      <p:ext uri="{BB962C8B-B14F-4D97-AF65-F5344CB8AC3E}">
        <p14:creationId xmlns:p14="http://schemas.microsoft.com/office/powerpoint/2010/main" val="23214925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09600" y="76200"/>
            <a:ext cx="109728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609600" y="1417638"/>
            <a:ext cx="10972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825073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4046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0727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9393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88181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6.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76200"/>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295400"/>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11556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4400" y="76200"/>
            <a:ext cx="68580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724400" y="1371601"/>
            <a:ext cx="6858000" cy="3276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5180104"/>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iming>
    <p:tnLst>
      <p:par>
        <p:cTn id="1" dur="indefinite" restart="never" nodeType="tmRoot"/>
      </p:par>
    </p:tnLst>
  </p:timing>
  <p:txStyles>
    <p:titleStyle>
      <a:lvl1pPr algn="l" defTabSz="9144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76200"/>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295400"/>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872243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iming>
    <p:tnLst>
      <p:par>
        <p:cTn id="1" dur="indefinite" restart="never" nodeType="tmRoot"/>
      </p:par>
    </p:tnLst>
  </p:timing>
  <p:txStyles>
    <p:titleStyle>
      <a:lvl1pPr algn="l" defTabSz="9144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25.tiff"/><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9.xml"/><Relationship Id="rId4" Type="http://schemas.openxmlformats.org/officeDocument/2006/relationships/image" Target="../media/image129.PNG"/></Relationships>
</file>

<file path=ppt/slides/_rels/slide18.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38.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37.png"/><Relationship Id="rId5" Type="http://schemas.openxmlformats.org/officeDocument/2006/relationships/image" Target="../media/image136.jpeg"/><Relationship Id="rId4"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38.jpeg"/><Relationship Id="rId39" Type="http://schemas.openxmlformats.org/officeDocument/2006/relationships/image" Target="../media/image51.png"/><Relationship Id="rId21" Type="http://schemas.openxmlformats.org/officeDocument/2006/relationships/image" Target="../media/image35.png"/><Relationship Id="rId34" Type="http://schemas.openxmlformats.org/officeDocument/2006/relationships/image" Target="../media/image46.jpeg"/><Relationship Id="rId42" Type="http://schemas.openxmlformats.org/officeDocument/2006/relationships/image" Target="../media/image54.png"/><Relationship Id="rId47" Type="http://schemas.openxmlformats.org/officeDocument/2006/relationships/image" Target="../media/image58.jpeg"/><Relationship Id="rId50" Type="http://schemas.openxmlformats.org/officeDocument/2006/relationships/image" Target="../media/image61.png"/><Relationship Id="rId7" Type="http://schemas.openxmlformats.org/officeDocument/2006/relationships/image" Target="../media/image22.jpeg"/><Relationship Id="rId2" Type="http://schemas.openxmlformats.org/officeDocument/2006/relationships/slideLayout" Target="../slideLayouts/slideLayout24.xml"/><Relationship Id="rId16" Type="http://schemas.openxmlformats.org/officeDocument/2006/relationships/image" Target="../media/image30.jpeg"/><Relationship Id="rId29" Type="http://schemas.openxmlformats.org/officeDocument/2006/relationships/image" Target="../media/image41.jpeg"/><Relationship Id="rId11" Type="http://schemas.openxmlformats.org/officeDocument/2006/relationships/image" Target="../media/image25.png"/><Relationship Id="rId24" Type="http://schemas.openxmlformats.org/officeDocument/2006/relationships/image" Target="../media/image18.png"/><Relationship Id="rId32" Type="http://schemas.openxmlformats.org/officeDocument/2006/relationships/image" Target="../media/image44.png"/><Relationship Id="rId37" Type="http://schemas.openxmlformats.org/officeDocument/2006/relationships/image" Target="../media/image49.png"/><Relationship Id="rId40" Type="http://schemas.openxmlformats.org/officeDocument/2006/relationships/image" Target="../media/image52.png"/><Relationship Id="rId45" Type="http://schemas.openxmlformats.org/officeDocument/2006/relationships/image" Target="../media/image57.png"/><Relationship Id="rId5" Type="http://schemas.openxmlformats.org/officeDocument/2006/relationships/image" Target="../media/image20.png"/><Relationship Id="rId15" Type="http://schemas.openxmlformats.org/officeDocument/2006/relationships/image" Target="../media/image29.jpeg"/><Relationship Id="rId23" Type="http://schemas.openxmlformats.org/officeDocument/2006/relationships/oleObject" Target="../embeddings/oleObject1.bin"/><Relationship Id="rId28" Type="http://schemas.openxmlformats.org/officeDocument/2006/relationships/image" Target="../media/image40.jpeg"/><Relationship Id="rId36" Type="http://schemas.openxmlformats.org/officeDocument/2006/relationships/image" Target="../media/image48.gif"/><Relationship Id="rId49" Type="http://schemas.openxmlformats.org/officeDocument/2006/relationships/image" Target="../media/image60.jpeg"/><Relationship Id="rId10" Type="http://schemas.openxmlformats.org/officeDocument/2006/relationships/image" Target="../media/image24.png"/><Relationship Id="rId19" Type="http://schemas.openxmlformats.org/officeDocument/2006/relationships/image" Target="../media/image33.jpeg"/><Relationship Id="rId31" Type="http://schemas.openxmlformats.org/officeDocument/2006/relationships/image" Target="../media/image43.jpeg"/><Relationship Id="rId44" Type="http://schemas.openxmlformats.org/officeDocument/2006/relationships/image" Target="../media/image56.png"/><Relationship Id="rId52" Type="http://schemas.openxmlformats.org/officeDocument/2006/relationships/image" Target="../media/image63.png"/><Relationship Id="rId4" Type="http://schemas.openxmlformats.org/officeDocument/2006/relationships/image" Target="../media/image19.png"/><Relationship Id="rId9" Type="http://schemas.openxmlformats.org/officeDocument/2006/relationships/image" Target="../media/image23.jpeg"/><Relationship Id="rId14" Type="http://schemas.openxmlformats.org/officeDocument/2006/relationships/image" Target="../media/image28.jpeg"/><Relationship Id="rId22" Type="http://schemas.openxmlformats.org/officeDocument/2006/relationships/image" Target="../media/image36.png"/><Relationship Id="rId27" Type="http://schemas.openxmlformats.org/officeDocument/2006/relationships/image" Target="../media/image39.jpeg"/><Relationship Id="rId30" Type="http://schemas.openxmlformats.org/officeDocument/2006/relationships/image" Target="../media/image42.png"/><Relationship Id="rId35" Type="http://schemas.openxmlformats.org/officeDocument/2006/relationships/image" Target="../media/image47.gif"/><Relationship Id="rId43" Type="http://schemas.openxmlformats.org/officeDocument/2006/relationships/image" Target="../media/image55.png"/><Relationship Id="rId48" Type="http://schemas.openxmlformats.org/officeDocument/2006/relationships/image" Target="../media/image59.png"/><Relationship Id="rId8" Type="http://schemas.openxmlformats.org/officeDocument/2006/relationships/hyperlink" Target="http://images.google.com/imgres?imgurl=http://www.nwcaonline.com/Logos/EGA.Marines.FP.V.jpg&amp;imgrefurl=http://www.nwcaonline.com/officialpartners.cfm&amp;h=486&amp;w=924&amp;sz=102&amp;hl=en&amp;start=5&amp;sig2=lAolLXuDvlKiNOasj66kLQ&amp;um=1&amp;tbnid=vUUhKlHAQwWPqM:&amp;tbnh=77&amp;tbnw=147&amp;ei=QyH2R5ClIIrKiAGIrtiZCA&amp;prev=/images?q=Marines+logo&amp;um=1&amp;hl=en" TargetMode="External"/><Relationship Id="rId51" Type="http://schemas.openxmlformats.org/officeDocument/2006/relationships/image" Target="../media/image62.png"/><Relationship Id="rId3" Type="http://schemas.openxmlformats.org/officeDocument/2006/relationships/notesSlide" Target="../notesSlides/notesSlide2.xml"/><Relationship Id="rId12" Type="http://schemas.openxmlformats.org/officeDocument/2006/relationships/image" Target="../media/image26.jpeg"/><Relationship Id="rId17" Type="http://schemas.openxmlformats.org/officeDocument/2006/relationships/image" Target="../media/image31.png"/><Relationship Id="rId25" Type="http://schemas.openxmlformats.org/officeDocument/2006/relationships/image" Target="../media/image37.jpeg"/><Relationship Id="rId33" Type="http://schemas.openxmlformats.org/officeDocument/2006/relationships/image" Target="../media/image45.png"/><Relationship Id="rId38" Type="http://schemas.openxmlformats.org/officeDocument/2006/relationships/image" Target="../media/image50.png"/><Relationship Id="rId46" Type="http://schemas.openxmlformats.org/officeDocument/2006/relationships/hyperlink" Target="http://images.google.com/imgres?imgurl=http://www.underyellowracing.com/nascar-logo-big.gif&amp;imgrefurl=http://www.underyellowracing.com/dave_corey.html&amp;h=189&amp;w=985&amp;sz=66&amp;hl=en&amp;start=2&amp;tbnid=oMyCd7wDKu21VM:&amp;tbnh=29&amp;tbnw=149&amp;prev=/images?q=nascar+logo&amp;gbv=2&amp;hl=en" TargetMode="External"/><Relationship Id="rId20" Type="http://schemas.openxmlformats.org/officeDocument/2006/relationships/image" Target="../media/image34.png"/><Relationship Id="rId41" Type="http://schemas.openxmlformats.org/officeDocument/2006/relationships/image" Target="../media/image53.png"/><Relationship Id="rId1" Type="http://schemas.openxmlformats.org/officeDocument/2006/relationships/vmlDrawing" Target="../drawings/vmlDrawing1.vml"/><Relationship Id="rId6" Type="http://schemas.openxmlformats.org/officeDocument/2006/relationships/image" Target="../media/image21.jpeg"/></Relationships>
</file>

<file path=ppt/slides/_rels/slide2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40.png"/></Relationships>
</file>

<file path=ppt/slides/_rels/slide21.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1.jpeg"/><Relationship Id="rId7" Type="http://schemas.openxmlformats.org/officeDocument/2006/relationships/image" Target="../media/image145.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44.png"/><Relationship Id="rId5" Type="http://schemas.openxmlformats.org/officeDocument/2006/relationships/image" Target="../media/image143.gif"/><Relationship Id="rId4" Type="http://schemas.openxmlformats.org/officeDocument/2006/relationships/image" Target="../media/image142.jpeg"/><Relationship Id="rId9" Type="http://schemas.openxmlformats.org/officeDocument/2006/relationships/image" Target="../media/image147.png"/></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53.png"/></Relationships>
</file>

<file path=ppt/slides/_rels/slide27.xml.rels><?xml version="1.0" encoding="UTF-8" standalone="yes"?>
<Relationships xmlns="http://schemas.openxmlformats.org/package/2006/relationships"><Relationship Id="rId3" Type="http://schemas.openxmlformats.org/officeDocument/2006/relationships/image" Target="../media/image154.jpeg"/><Relationship Id="rId7" Type="http://schemas.openxmlformats.org/officeDocument/2006/relationships/image" Target="../media/image158.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2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29.xml.rels><?xml version="1.0" encoding="UTF-8" standalone="yes"?>
<Relationships xmlns="http://schemas.openxmlformats.org/package/2006/relationships"><Relationship Id="rId8" Type="http://schemas.openxmlformats.org/officeDocument/2006/relationships/image" Target="../media/image163.jpeg"/><Relationship Id="rId3" Type="http://schemas.openxmlformats.org/officeDocument/2006/relationships/diagramLayout" Target="../diagrams/layout1.xml"/><Relationship Id="rId7" Type="http://schemas.openxmlformats.org/officeDocument/2006/relationships/image" Target="../media/image162.jpeg"/><Relationship Id="rId12" Type="http://schemas.openxmlformats.org/officeDocument/2006/relationships/image" Target="../media/image167.png"/><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openxmlformats.org/officeDocument/2006/relationships/image" Target="../media/image166.jpeg"/><Relationship Id="rId5" Type="http://schemas.openxmlformats.org/officeDocument/2006/relationships/diagramColors" Target="../diagrams/colors1.xml"/><Relationship Id="rId10" Type="http://schemas.openxmlformats.org/officeDocument/2006/relationships/image" Target="../media/image165.jpeg"/><Relationship Id="rId4" Type="http://schemas.openxmlformats.org/officeDocument/2006/relationships/diagramQuickStyle" Target="../diagrams/quickStyle1.xml"/><Relationship Id="rId9" Type="http://schemas.openxmlformats.org/officeDocument/2006/relationships/image" Target="../media/image164.jpeg"/></Relationships>
</file>

<file path=ppt/slides/_rels/slide3.xml.rels><?xml version="1.0" encoding="UTF-8" standalone="yes"?>
<Relationships xmlns="http://schemas.openxmlformats.org/package/2006/relationships"><Relationship Id="rId13" Type="http://schemas.openxmlformats.org/officeDocument/2006/relationships/image" Target="../media/image74.jpg"/><Relationship Id="rId18" Type="http://schemas.openxmlformats.org/officeDocument/2006/relationships/image" Target="../media/image78.wmf"/><Relationship Id="rId26" Type="http://schemas.openxmlformats.org/officeDocument/2006/relationships/image" Target="../media/image86.png"/><Relationship Id="rId39" Type="http://schemas.openxmlformats.org/officeDocument/2006/relationships/image" Target="../media/image99.png"/><Relationship Id="rId21" Type="http://schemas.openxmlformats.org/officeDocument/2006/relationships/image" Target="../media/image81.png"/><Relationship Id="rId34" Type="http://schemas.openxmlformats.org/officeDocument/2006/relationships/image" Target="../media/image94.png"/><Relationship Id="rId7" Type="http://schemas.openxmlformats.org/officeDocument/2006/relationships/image" Target="../media/image68.png"/><Relationship Id="rId12" Type="http://schemas.openxmlformats.org/officeDocument/2006/relationships/image" Target="../media/image73.jpeg"/><Relationship Id="rId17" Type="http://schemas.openxmlformats.org/officeDocument/2006/relationships/image" Target="../media/image77.png"/><Relationship Id="rId25" Type="http://schemas.openxmlformats.org/officeDocument/2006/relationships/image" Target="../media/image85.jpeg"/><Relationship Id="rId33" Type="http://schemas.openxmlformats.org/officeDocument/2006/relationships/image" Target="../media/image93.png"/><Relationship Id="rId38" Type="http://schemas.openxmlformats.org/officeDocument/2006/relationships/image" Target="../media/image98.png"/><Relationship Id="rId2" Type="http://schemas.openxmlformats.org/officeDocument/2006/relationships/notesSlide" Target="../notesSlides/notesSlide3.xml"/><Relationship Id="rId16" Type="http://schemas.openxmlformats.org/officeDocument/2006/relationships/hyperlink" Target="http://www.sgluk.com/" TargetMode="External"/><Relationship Id="rId20" Type="http://schemas.openxmlformats.org/officeDocument/2006/relationships/image" Target="../media/image80.jpeg"/><Relationship Id="rId29" Type="http://schemas.openxmlformats.org/officeDocument/2006/relationships/image" Target="../media/image89.png"/><Relationship Id="rId1" Type="http://schemas.openxmlformats.org/officeDocument/2006/relationships/slideLayout" Target="../slideLayouts/slideLayout5.xml"/><Relationship Id="rId6" Type="http://schemas.openxmlformats.org/officeDocument/2006/relationships/image" Target="../media/image67.gif"/><Relationship Id="rId11" Type="http://schemas.openxmlformats.org/officeDocument/2006/relationships/image" Target="../media/image72.png"/><Relationship Id="rId24" Type="http://schemas.openxmlformats.org/officeDocument/2006/relationships/image" Target="../media/image84.png"/><Relationship Id="rId32" Type="http://schemas.openxmlformats.org/officeDocument/2006/relationships/image" Target="../media/image92.png"/><Relationship Id="rId37" Type="http://schemas.openxmlformats.org/officeDocument/2006/relationships/image" Target="../media/image97.png"/><Relationship Id="rId5" Type="http://schemas.openxmlformats.org/officeDocument/2006/relationships/image" Target="../media/image66.jpeg"/><Relationship Id="rId15" Type="http://schemas.openxmlformats.org/officeDocument/2006/relationships/image" Target="../media/image76.png"/><Relationship Id="rId23" Type="http://schemas.openxmlformats.org/officeDocument/2006/relationships/image" Target="../media/image83.png"/><Relationship Id="rId28" Type="http://schemas.openxmlformats.org/officeDocument/2006/relationships/image" Target="../media/image88.wmf"/><Relationship Id="rId36" Type="http://schemas.openxmlformats.org/officeDocument/2006/relationships/image" Target="../media/image96.png"/><Relationship Id="rId10" Type="http://schemas.openxmlformats.org/officeDocument/2006/relationships/image" Target="../media/image71.png"/><Relationship Id="rId19" Type="http://schemas.openxmlformats.org/officeDocument/2006/relationships/image" Target="../media/image79.png"/><Relationship Id="rId31" Type="http://schemas.openxmlformats.org/officeDocument/2006/relationships/image" Target="../media/image91.png"/><Relationship Id="rId4" Type="http://schemas.openxmlformats.org/officeDocument/2006/relationships/image" Target="../media/image65.jpeg"/><Relationship Id="rId9" Type="http://schemas.openxmlformats.org/officeDocument/2006/relationships/image" Target="../media/image70.png"/><Relationship Id="rId14" Type="http://schemas.openxmlformats.org/officeDocument/2006/relationships/image" Target="../media/image75.png"/><Relationship Id="rId22" Type="http://schemas.openxmlformats.org/officeDocument/2006/relationships/image" Target="../media/image82.png"/><Relationship Id="rId27" Type="http://schemas.openxmlformats.org/officeDocument/2006/relationships/image" Target="../media/image87.gif"/><Relationship Id="rId30" Type="http://schemas.openxmlformats.org/officeDocument/2006/relationships/image" Target="../media/image90.jpeg"/><Relationship Id="rId35" Type="http://schemas.openxmlformats.org/officeDocument/2006/relationships/image" Target="../media/image95.png"/><Relationship Id="rId8" Type="http://schemas.openxmlformats.org/officeDocument/2006/relationships/image" Target="../media/image69.png"/><Relationship Id="rId3" Type="http://schemas.openxmlformats.org/officeDocument/2006/relationships/image" Target="../media/image64.png"/></Relationships>
</file>

<file path=ppt/slides/_rels/slide30.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69.png"/></Relationships>
</file>

<file path=ppt/slides/_rels/slide31.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7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176.png"/></Relationships>
</file>

<file path=ppt/slides/_rels/slide4.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png"/></Relationships>
</file>

<file path=ppt/slides/_rels/slide5.x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6.xml"/><Relationship Id="rId4" Type="http://schemas.openxmlformats.org/officeDocument/2006/relationships/image" Target="../media/image115.png"/></Relationships>
</file>

<file path=ppt/slides/_rels/slide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5"/>
          <p:cNvSpPr txBox="1">
            <a:spLocks/>
          </p:cNvSpPr>
          <p:nvPr/>
        </p:nvSpPr>
        <p:spPr>
          <a:xfrm>
            <a:off x="6172201" y="1032846"/>
            <a:ext cx="5875492" cy="4419600"/>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kern="1200" dirty="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lang="en-US" sz="2400" b="1" dirty="0" smtClean="0">
                <a:solidFill>
                  <a:prstClr val="black"/>
                </a:solidFill>
                <a:latin typeface="Calibri"/>
              </a:rPr>
              <a:t>40</a:t>
            </a:r>
            <a:r>
              <a:rPr lang="ja-JP" altLang="en-US" sz="2400" b="1" dirty="0" smtClean="0">
                <a:solidFill>
                  <a:prstClr val="black"/>
                </a:solidFill>
                <a:latin typeface="Calibri"/>
              </a:rPr>
              <a:t>年以上の成功体験</a:t>
            </a: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 –  ’79</a:t>
            </a:r>
            <a:r>
              <a:rPr kumimoji="0" lang="ja-JP" altLang="en-US" sz="2000" b="1" i="0" u="none" strike="noStrike" kern="1200" cap="none" spc="0" normalizeH="0" baseline="0" noProof="0" dirty="0" smtClean="0">
                <a:ln>
                  <a:noFill/>
                </a:ln>
                <a:solidFill>
                  <a:prstClr val="black"/>
                </a:solidFill>
                <a:effectLst/>
                <a:uLnTx/>
                <a:uFillTx/>
                <a:latin typeface="Calibri"/>
                <a:ea typeface="+mn-ea"/>
                <a:cs typeface="+mn-cs"/>
              </a:rPr>
              <a:t>から</a:t>
            </a: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 </a:t>
            </a:r>
          </a:p>
          <a:p>
            <a:pPr marL="0" marR="0" lvl="0" indent="0" algn="r"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kumimoji="0" lang="ja-JP" altLang="en-US" sz="2400" b="1" i="0" u="none" strike="noStrike" kern="1200" cap="none" spc="0" normalizeH="0" baseline="0" noProof="0" dirty="0" smtClean="0">
                <a:ln>
                  <a:noFill/>
                </a:ln>
                <a:solidFill>
                  <a:prstClr val="black"/>
                </a:solidFill>
                <a:effectLst/>
                <a:uLnTx/>
                <a:uFillTx/>
                <a:latin typeface="Calibri"/>
                <a:ea typeface="+mn-ea"/>
                <a:cs typeface="+mn-cs"/>
              </a:rPr>
              <a:t>未上場</a:t>
            </a:r>
            <a:endParaRPr kumimoji="0" lang="en-US" sz="2400" b="1"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r"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000" b="1" i="1" u="none" strike="noStrike" kern="1200" cap="none" spc="0" normalizeH="0" baseline="0" noProof="0" dirty="0">
                <a:ln>
                  <a:noFill/>
                </a:ln>
                <a:solidFill>
                  <a:prstClr val="black"/>
                </a:solidFill>
                <a:effectLst/>
                <a:uLnTx/>
                <a:uFillTx/>
                <a:latin typeface="Calibri"/>
                <a:ea typeface="+mn-ea"/>
                <a:cs typeface="+mn-cs"/>
              </a:rPr>
              <a:t>Boulder, Colorado </a:t>
            </a:r>
            <a:r>
              <a:rPr kumimoji="0" lang="en-US" sz="2000" b="1" i="1" u="none" strike="noStrike" kern="1200" cap="none" spc="0" normalizeH="0" baseline="0" noProof="0" dirty="0" smtClean="0">
                <a:ln>
                  <a:noFill/>
                </a:ln>
                <a:solidFill>
                  <a:prstClr val="black"/>
                </a:solidFill>
                <a:effectLst/>
                <a:uLnTx/>
                <a:uFillTx/>
                <a:latin typeface="Calibri"/>
                <a:ea typeface="+mn-ea"/>
                <a:cs typeface="+mn-cs"/>
              </a:rPr>
              <a:t>USA</a:t>
            </a:r>
            <a:r>
              <a:rPr kumimoji="0" lang="ja-JP" altLang="en-US" sz="1800" b="1" i="1" u="none" strike="noStrike" kern="1200" cap="none" spc="0" normalizeH="0" baseline="0" noProof="0" dirty="0" smtClean="0">
                <a:ln>
                  <a:noFill/>
                </a:ln>
                <a:solidFill>
                  <a:prstClr val="black"/>
                </a:solidFill>
                <a:effectLst/>
                <a:uLnTx/>
                <a:uFillTx/>
                <a:latin typeface="Calibri"/>
                <a:ea typeface="+mn-ea"/>
                <a:cs typeface="+mn-cs"/>
              </a:rPr>
              <a:t>本社</a:t>
            </a:r>
            <a:endParaRPr kumimoji="0" lang="en-US" sz="18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r"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000" b="1" i="1" u="none" strike="noStrike" kern="1200" cap="none" spc="0" normalizeH="0" baseline="0" noProof="0" dirty="0" err="1">
                <a:ln>
                  <a:noFill/>
                </a:ln>
                <a:solidFill>
                  <a:prstClr val="black"/>
                </a:solidFill>
                <a:effectLst/>
                <a:uLnTx/>
                <a:uFillTx/>
                <a:latin typeface="Calibri"/>
                <a:ea typeface="+mn-ea"/>
                <a:cs typeface="+mn-cs"/>
              </a:rPr>
              <a:t>Bracknell</a:t>
            </a:r>
            <a:r>
              <a:rPr kumimoji="0" lang="en-US" sz="2000" b="1" i="1" u="none" strike="noStrike" kern="1200" cap="none" spc="0" normalizeH="0" baseline="0" noProof="0" dirty="0">
                <a:ln>
                  <a:noFill/>
                </a:ln>
                <a:solidFill>
                  <a:prstClr val="black"/>
                </a:solidFill>
                <a:effectLst/>
                <a:uLnTx/>
                <a:uFillTx/>
                <a:latin typeface="Calibri"/>
                <a:ea typeface="+mn-ea"/>
                <a:cs typeface="+mn-cs"/>
              </a:rPr>
              <a:t>, UK</a:t>
            </a:r>
          </a:p>
          <a:p>
            <a:pPr marL="0" marR="0" lvl="0" indent="0" algn="r"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000" b="1" i="1" u="none" strike="noStrike" kern="1200" cap="none" spc="0" normalizeH="0" baseline="0" noProof="0" dirty="0" smtClean="0">
                <a:ln>
                  <a:noFill/>
                </a:ln>
                <a:solidFill>
                  <a:prstClr val="black"/>
                </a:solidFill>
                <a:effectLst/>
                <a:uLnTx/>
                <a:uFillTx/>
                <a:latin typeface="Calibri"/>
                <a:ea typeface="+mn-ea"/>
                <a:cs typeface="+mn-cs"/>
              </a:rPr>
              <a:t>Sydney, </a:t>
            </a:r>
            <a:r>
              <a:rPr kumimoji="0" lang="en-US" sz="2000" b="1" i="1" u="none" strike="noStrike" kern="1200" cap="none" spc="0" normalizeH="0" baseline="0" noProof="0" dirty="0">
                <a:ln>
                  <a:noFill/>
                </a:ln>
                <a:solidFill>
                  <a:prstClr val="black"/>
                </a:solidFill>
                <a:effectLst/>
                <a:uLnTx/>
                <a:uFillTx/>
                <a:latin typeface="Calibri"/>
                <a:ea typeface="+mn-ea"/>
                <a:cs typeface="+mn-cs"/>
              </a:rPr>
              <a:t>Australia</a:t>
            </a:r>
          </a:p>
          <a:p>
            <a:pPr marL="0" marR="0" lvl="0" indent="0" algn="r"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450</a:t>
            </a:r>
            <a:r>
              <a:rPr kumimoji="0" lang="ja-JP" altLang="en-US" sz="2000" b="1" i="0" u="none" strike="noStrike" kern="1200" cap="none" spc="0" normalizeH="0" baseline="0" noProof="0" dirty="0" smtClean="0">
                <a:ln>
                  <a:noFill/>
                </a:ln>
                <a:solidFill>
                  <a:prstClr val="black"/>
                </a:solidFill>
                <a:effectLst/>
                <a:uLnTx/>
                <a:uFillTx/>
                <a:latin typeface="Calibri"/>
                <a:ea typeface="+mn-ea"/>
                <a:cs typeface="+mn-cs"/>
              </a:rPr>
              <a:t>人以上の従業員が</a:t>
            </a: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11</a:t>
            </a:r>
            <a:r>
              <a:rPr kumimoji="0" lang="ja-JP" altLang="en-US" sz="2000" b="1" i="0" u="none" strike="noStrike" kern="1200" cap="none" spc="0" normalizeH="0" baseline="0" noProof="0" dirty="0" smtClean="0">
                <a:ln>
                  <a:noFill/>
                </a:ln>
                <a:solidFill>
                  <a:prstClr val="black"/>
                </a:solidFill>
                <a:effectLst/>
                <a:uLnTx/>
                <a:uFillTx/>
                <a:latin typeface="Calibri"/>
                <a:ea typeface="+mn-ea"/>
                <a:cs typeface="+mn-cs"/>
              </a:rPr>
              <a:t>カ国に</a:t>
            </a: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r"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kumimoji="0" lang="en-US" sz="2400" b="1" i="1" u="none" strike="noStrike" kern="1200" cap="none" spc="0" normalizeH="0" baseline="0" noProof="0" dirty="0" err="1" smtClean="0">
                <a:ln>
                  <a:noFill/>
                </a:ln>
                <a:solidFill>
                  <a:prstClr val="black"/>
                </a:solidFill>
                <a:effectLst/>
                <a:uLnTx/>
                <a:uFillTx/>
                <a:latin typeface="Calibri"/>
                <a:ea typeface="+mn-ea"/>
                <a:cs typeface="+mn-cs"/>
              </a:rPr>
              <a:t>Exabytes</a:t>
            </a: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 </a:t>
            </a:r>
            <a:r>
              <a:rPr kumimoji="0" lang="ja-JP" altLang="en-US" sz="2000" b="1" i="0" u="none" strike="noStrike" kern="1200" cap="none" spc="0" normalizeH="0" baseline="0" noProof="0" dirty="0" smtClean="0">
                <a:ln>
                  <a:noFill/>
                </a:ln>
                <a:solidFill>
                  <a:prstClr val="black"/>
                </a:solidFill>
                <a:effectLst/>
                <a:uLnTx/>
                <a:uFillTx/>
                <a:latin typeface="Calibri"/>
                <a:ea typeface="+mn-ea"/>
                <a:cs typeface="+mn-cs"/>
              </a:rPr>
              <a:t>のデータを全世界で管理中</a:t>
            </a: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p:txBody>
      </p:sp>
      <p:pic>
        <p:nvPicPr>
          <p:cNvPr id="2" name="Picture 1"/>
          <p:cNvPicPr>
            <a:picLocks noChangeAspect="1"/>
          </p:cNvPicPr>
          <p:nvPr/>
        </p:nvPicPr>
        <p:blipFill>
          <a:blip r:embed="rId3"/>
          <a:stretch>
            <a:fillRect/>
          </a:stretch>
        </p:blipFill>
        <p:spPr>
          <a:xfrm>
            <a:off x="89453" y="1032845"/>
            <a:ext cx="6815176" cy="3320493"/>
          </a:xfrm>
          <a:prstGeom prst="rect">
            <a:avLst/>
          </a:prstGeom>
        </p:spPr>
      </p:pic>
    </p:spTree>
    <p:extLst>
      <p:ext uri="{BB962C8B-B14F-4D97-AF65-F5344CB8AC3E}">
        <p14:creationId xmlns:p14="http://schemas.microsoft.com/office/powerpoint/2010/main" val="58064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706" y="0"/>
            <a:ext cx="11038178" cy="1325563"/>
          </a:xfrm>
        </p:spPr>
        <p:txBody>
          <a:bodyPr/>
          <a:lstStyle/>
          <a:p>
            <a:r>
              <a:rPr lang="en-US" dirty="0"/>
              <a:t>Designed for Simplicity</a:t>
            </a:r>
          </a:p>
        </p:txBody>
      </p:sp>
      <p:sp>
        <p:nvSpPr>
          <p:cNvPr id="3" name="Content Placeholder 2"/>
          <p:cNvSpPr>
            <a:spLocks noGrp="1"/>
          </p:cNvSpPr>
          <p:nvPr>
            <p:ph idx="1"/>
          </p:nvPr>
        </p:nvSpPr>
        <p:spPr>
          <a:xfrm>
            <a:off x="426991" y="1214221"/>
            <a:ext cx="6276805" cy="4959332"/>
          </a:xfrm>
        </p:spPr>
        <p:txBody>
          <a:bodyPr>
            <a:normAutofit fontScale="92500" lnSpcReduction="10000"/>
          </a:bodyPr>
          <a:lstStyle/>
          <a:p>
            <a:r>
              <a:rPr lang="ja-JP" altLang="en-US" dirty="0"/>
              <a:t>簡</a:t>
            </a:r>
            <a:r>
              <a:rPr lang="ja-JP" altLang="en-US" dirty="0" smtClean="0"/>
              <a:t>単なインストールと設置</a:t>
            </a:r>
            <a:endParaRPr lang="en-US" dirty="0"/>
          </a:p>
          <a:p>
            <a:pPr lvl="1"/>
            <a:r>
              <a:rPr lang="ja-JP" altLang="en-US" dirty="0" smtClean="0"/>
              <a:t>梱包箱から出して、</a:t>
            </a:r>
            <a:r>
              <a:rPr lang="en-US" altLang="ja-JP" dirty="0" smtClean="0"/>
              <a:t>1</a:t>
            </a:r>
            <a:r>
              <a:rPr lang="ja-JP" altLang="en-US" dirty="0" smtClean="0"/>
              <a:t>時間以内に稼動</a:t>
            </a:r>
            <a:endParaRPr lang="en-US" dirty="0"/>
          </a:p>
          <a:p>
            <a:r>
              <a:rPr lang="ja-JP" altLang="en-US" dirty="0"/>
              <a:t>簡</a:t>
            </a:r>
            <a:r>
              <a:rPr lang="ja-JP" altLang="en-US" dirty="0" smtClean="0"/>
              <a:t>単な拡張</a:t>
            </a:r>
            <a:endParaRPr lang="en-US" dirty="0"/>
          </a:p>
          <a:p>
            <a:pPr lvl="1"/>
            <a:r>
              <a:rPr lang="ja-JP" altLang="en-US" dirty="0" smtClean="0"/>
              <a:t>拡張ユニットをラックマウント</a:t>
            </a:r>
            <a:endParaRPr lang="en-US" dirty="0"/>
          </a:p>
          <a:p>
            <a:pPr lvl="1"/>
            <a:r>
              <a:rPr lang="ja-JP" altLang="en-US" dirty="0"/>
              <a:t>アライメントピ</a:t>
            </a:r>
            <a:r>
              <a:rPr lang="ja-JP" altLang="en-US" dirty="0" smtClean="0"/>
              <a:t>ンをロック</a:t>
            </a:r>
            <a:endParaRPr lang="en-US" dirty="0"/>
          </a:p>
          <a:p>
            <a:pPr lvl="1"/>
            <a:r>
              <a:rPr lang="ja-JP" altLang="en-US" dirty="0"/>
              <a:t>リ</a:t>
            </a:r>
            <a:r>
              <a:rPr lang="ja-JP" altLang="en-US" dirty="0" smtClean="0"/>
              <a:t>アのモジュール拡張ケーブルを接続</a:t>
            </a:r>
            <a:endParaRPr lang="en-US" dirty="0"/>
          </a:p>
          <a:p>
            <a:pPr lvl="1"/>
            <a:r>
              <a:rPr lang="ja-JP" altLang="en-US" dirty="0"/>
              <a:t>電</a:t>
            </a:r>
            <a:r>
              <a:rPr lang="ja-JP" altLang="en-US" dirty="0" smtClean="0"/>
              <a:t>源投入</a:t>
            </a:r>
            <a:endParaRPr lang="en-US" dirty="0"/>
          </a:p>
          <a:p>
            <a:pPr lvl="1"/>
            <a:r>
              <a:rPr lang="ja-JP" altLang="en-US" dirty="0"/>
              <a:t>動</a:t>
            </a:r>
            <a:r>
              <a:rPr lang="ja-JP" altLang="en-US" dirty="0" smtClean="0"/>
              <a:t>作</a:t>
            </a:r>
            <a:r>
              <a:rPr lang="ja-JP" altLang="en-US" dirty="0"/>
              <a:t>開始</a:t>
            </a:r>
            <a:r>
              <a:rPr lang="en-US" dirty="0" smtClean="0"/>
              <a:t>!</a:t>
            </a:r>
            <a:endParaRPr lang="en-US" dirty="0"/>
          </a:p>
          <a:p>
            <a:r>
              <a:rPr lang="en-US" dirty="0"/>
              <a:t> </a:t>
            </a:r>
            <a:r>
              <a:rPr lang="ja-JP" altLang="en-US" dirty="0"/>
              <a:t>簡</a:t>
            </a:r>
            <a:r>
              <a:rPr lang="ja-JP" altLang="en-US" dirty="0" smtClean="0"/>
              <a:t>単なパーツ交換と保守</a:t>
            </a:r>
            <a:endParaRPr lang="en-US" dirty="0"/>
          </a:p>
          <a:p>
            <a:pPr lvl="1"/>
            <a:r>
              <a:rPr lang="ja-JP" altLang="en-US" dirty="0" smtClean="0"/>
              <a:t>ユー</a:t>
            </a:r>
            <a:r>
              <a:rPr lang="ja-JP" altLang="en-US" dirty="0"/>
              <a:t>ザ</a:t>
            </a:r>
            <a:r>
              <a:rPr lang="ja-JP" altLang="en-US" dirty="0" smtClean="0"/>
              <a:t>ーのパーツ交換を遠隔サポート</a:t>
            </a:r>
            <a:endParaRPr lang="en-US" dirty="0"/>
          </a:p>
          <a:p>
            <a:pPr lvl="1"/>
            <a:r>
              <a:rPr lang="ja-JP" altLang="en-US" dirty="0"/>
              <a:t>オンサイ</a:t>
            </a:r>
            <a:r>
              <a:rPr lang="ja-JP" altLang="en-US" dirty="0" smtClean="0"/>
              <a:t>トのサポート</a:t>
            </a:r>
            <a:endParaRPr lang="en-US" dirty="0"/>
          </a:p>
          <a:p>
            <a:pPr lvl="1"/>
            <a:r>
              <a:rPr lang="ja-JP" altLang="en-US" dirty="0"/>
              <a:t>必</a:t>
            </a:r>
            <a:r>
              <a:rPr lang="ja-JP" altLang="en-US" dirty="0" smtClean="0"/>
              <a:t>要に応じた保守内容の選択が可能</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36385" y="1525803"/>
            <a:ext cx="6202311" cy="5178930"/>
          </a:xfrm>
          <a:prstGeom prst="rect">
            <a:avLst/>
          </a:prstGeom>
        </p:spPr>
      </p:pic>
    </p:spTree>
    <p:extLst>
      <p:ext uri="{BB962C8B-B14F-4D97-AF65-F5344CB8AC3E}">
        <p14:creationId xmlns:p14="http://schemas.microsoft.com/office/powerpoint/2010/main" val="41274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727" y="228937"/>
            <a:ext cx="10515600" cy="1325563"/>
          </a:xfrm>
        </p:spPr>
        <p:txBody>
          <a:bodyPr>
            <a:normAutofit fontScale="90000"/>
          </a:bodyPr>
          <a:lstStyle/>
          <a:p>
            <a:r>
              <a:rPr lang="en-US" dirty="0"/>
              <a:t>BlueVision - Integrated Library Management Software Adapted From Spectra Enterprise BlueScale</a:t>
            </a:r>
            <a:br>
              <a:rPr lang="en-US" dirty="0"/>
            </a:br>
            <a:endParaRPr lang="en-US" dirty="0">
              <a:solidFill>
                <a:schemeClr val="tx1"/>
              </a:solidFill>
            </a:endParaRPr>
          </a:p>
        </p:txBody>
      </p:sp>
      <p:sp>
        <p:nvSpPr>
          <p:cNvPr id="3" name="Content Placeholder 2"/>
          <p:cNvSpPr>
            <a:spLocks noGrp="1"/>
          </p:cNvSpPr>
          <p:nvPr>
            <p:ph idx="1"/>
          </p:nvPr>
        </p:nvSpPr>
        <p:spPr>
          <a:xfrm>
            <a:off x="319391" y="1416695"/>
            <a:ext cx="10515600" cy="4351338"/>
          </a:xfrm>
        </p:spPr>
        <p:txBody>
          <a:bodyPr>
            <a:normAutofit fontScale="92500" lnSpcReduction="10000"/>
          </a:bodyPr>
          <a:lstStyle/>
          <a:p>
            <a:pPr marL="182880">
              <a:lnSpc>
                <a:spcPct val="110000"/>
              </a:lnSpc>
              <a:spcBef>
                <a:spcPts val="600"/>
              </a:spcBef>
            </a:pPr>
            <a:r>
              <a:rPr lang="ja-JP" altLang="en-US" sz="2200" dirty="0"/>
              <a:t>直感</a:t>
            </a:r>
            <a:r>
              <a:rPr lang="ja-JP" altLang="en-US" sz="2200" dirty="0" smtClean="0"/>
              <a:t>的な画面操作</a:t>
            </a:r>
            <a:r>
              <a:rPr lang="en-US" sz="2200" dirty="0" smtClean="0">
                <a:solidFill>
                  <a:schemeClr val="tx1"/>
                </a:solidFill>
              </a:rPr>
              <a:t> </a:t>
            </a:r>
            <a:endParaRPr lang="en-US" sz="2200" dirty="0">
              <a:solidFill>
                <a:schemeClr val="tx1"/>
              </a:solidFill>
            </a:endParaRPr>
          </a:p>
          <a:p>
            <a:pPr marL="640080" lvl="1">
              <a:lnSpc>
                <a:spcPct val="110000"/>
              </a:lnSpc>
              <a:spcBef>
                <a:spcPts val="600"/>
              </a:spcBef>
            </a:pPr>
            <a:r>
              <a:rPr lang="ja-JP" altLang="en-US" sz="2200" dirty="0"/>
              <a:t>フロン</a:t>
            </a:r>
            <a:r>
              <a:rPr lang="ja-JP" altLang="en-US" sz="2200" dirty="0" smtClean="0"/>
              <a:t>トのタッチスクリーンかネットワークから操作</a:t>
            </a:r>
            <a:endParaRPr lang="en-US" sz="2200" dirty="0">
              <a:solidFill>
                <a:schemeClr val="tx1"/>
              </a:solidFill>
            </a:endParaRPr>
          </a:p>
          <a:p>
            <a:pPr marL="182880">
              <a:lnSpc>
                <a:spcPct val="110000"/>
              </a:lnSpc>
              <a:spcBef>
                <a:spcPts val="600"/>
              </a:spcBef>
            </a:pPr>
            <a:r>
              <a:rPr lang="en-US" altLang="ja-JP" sz="2200" dirty="0" smtClean="0"/>
              <a:t>20</a:t>
            </a:r>
            <a:r>
              <a:rPr lang="ja-JP" altLang="en-US" sz="2200" dirty="0" smtClean="0"/>
              <a:t>個までのパーティションが可能</a:t>
            </a:r>
            <a:endParaRPr lang="en-US" sz="2200" dirty="0">
              <a:solidFill>
                <a:schemeClr val="tx1"/>
              </a:solidFill>
            </a:endParaRPr>
          </a:p>
          <a:p>
            <a:pPr marL="182880">
              <a:lnSpc>
                <a:spcPct val="110000"/>
              </a:lnSpc>
              <a:spcBef>
                <a:spcPts val="600"/>
              </a:spcBef>
            </a:pPr>
            <a:r>
              <a:rPr lang="ja-JP" altLang="en-US" sz="2200" dirty="0" smtClean="0">
                <a:solidFill>
                  <a:schemeClr val="tx1"/>
                </a:solidFill>
              </a:rPr>
              <a:t>使用するスロットは</a:t>
            </a:r>
            <a:r>
              <a:rPr lang="en-US" altLang="ja-JP" sz="2200" dirty="0" smtClean="0">
                <a:solidFill>
                  <a:schemeClr val="tx1"/>
                </a:solidFill>
              </a:rPr>
              <a:t>10</a:t>
            </a:r>
            <a:r>
              <a:rPr lang="ja-JP" altLang="en-US" sz="2200" dirty="0" smtClean="0"/>
              <a:t>個単位で追加購入可能</a:t>
            </a:r>
            <a:endParaRPr lang="en-US" sz="2200" dirty="0">
              <a:solidFill>
                <a:schemeClr val="tx1"/>
              </a:solidFill>
            </a:endParaRPr>
          </a:p>
          <a:p>
            <a:pPr marL="182880">
              <a:lnSpc>
                <a:spcPct val="110000"/>
              </a:lnSpc>
              <a:spcBef>
                <a:spcPts val="600"/>
              </a:spcBef>
            </a:pPr>
            <a:r>
              <a:rPr lang="en-US" altLang="ja-JP" sz="2200" dirty="0" smtClean="0"/>
              <a:t>Spectra</a:t>
            </a:r>
            <a:r>
              <a:rPr lang="ja-JP" altLang="en-US" sz="2200" dirty="0" smtClean="0"/>
              <a:t>認定メディアでライフサイクル管理が可能</a:t>
            </a:r>
            <a:endParaRPr lang="en-US" sz="2200" dirty="0"/>
          </a:p>
          <a:p>
            <a:pPr marL="640080" lvl="1">
              <a:lnSpc>
                <a:spcPct val="110000"/>
              </a:lnSpc>
              <a:spcBef>
                <a:spcPts val="600"/>
              </a:spcBef>
            </a:pPr>
            <a:r>
              <a:rPr lang="en-US" altLang="ja-JP" sz="2200" dirty="0" smtClean="0"/>
              <a:t>T-Series</a:t>
            </a:r>
            <a:r>
              <a:rPr lang="ja-JP" altLang="en-US" sz="2200" dirty="0" smtClean="0"/>
              <a:t>の</a:t>
            </a:r>
            <a:r>
              <a:rPr lang="en-US" sz="2200" dirty="0" err="1" smtClean="0"/>
              <a:t>BlueScale</a:t>
            </a:r>
            <a:r>
              <a:rPr lang="en-US" sz="2200" dirty="0" smtClean="0"/>
              <a:t> </a:t>
            </a:r>
            <a:r>
              <a:rPr lang="ja-JP" altLang="en-US" sz="2200" dirty="0" smtClean="0"/>
              <a:t>メディアライフサイクル管理と互換</a:t>
            </a:r>
            <a:endParaRPr lang="en-US" sz="2200" dirty="0"/>
          </a:p>
          <a:p>
            <a:pPr marL="182880">
              <a:lnSpc>
                <a:spcPct val="110000"/>
              </a:lnSpc>
              <a:spcBef>
                <a:spcPts val="600"/>
              </a:spcBef>
            </a:pPr>
            <a:r>
              <a:rPr lang="en-US" sz="3000" dirty="0">
                <a:solidFill>
                  <a:schemeClr val="tx1"/>
                </a:solidFill>
              </a:rPr>
              <a:t>Spectra </a:t>
            </a:r>
            <a:r>
              <a:rPr lang="ja-JP" altLang="en-US" sz="2200" dirty="0" smtClean="0">
                <a:solidFill>
                  <a:schemeClr val="tx1"/>
                </a:solidFill>
              </a:rPr>
              <a:t>データ暗号化機能</a:t>
            </a:r>
            <a:endParaRPr lang="en-US" sz="2200" dirty="0">
              <a:solidFill>
                <a:schemeClr val="tx1"/>
              </a:solidFill>
            </a:endParaRPr>
          </a:p>
          <a:p>
            <a:pPr marL="640080" lvl="1">
              <a:lnSpc>
                <a:spcPct val="110000"/>
              </a:lnSpc>
              <a:spcBef>
                <a:spcPts val="600"/>
              </a:spcBef>
            </a:pPr>
            <a:r>
              <a:rPr lang="en-US" altLang="ja-JP" sz="2200" dirty="0" smtClean="0"/>
              <a:t>T-Series</a:t>
            </a:r>
            <a:r>
              <a:rPr lang="ja-JP" altLang="en-US" sz="2200" dirty="0" smtClean="0"/>
              <a:t>の</a:t>
            </a:r>
            <a:r>
              <a:rPr lang="en-US" sz="2200" dirty="0" err="1" smtClean="0"/>
              <a:t>BlueScale</a:t>
            </a:r>
            <a:r>
              <a:rPr lang="en-US" sz="2200" dirty="0" smtClean="0"/>
              <a:t> </a:t>
            </a:r>
            <a:r>
              <a:rPr lang="ja-JP" altLang="en-US" sz="2200" dirty="0" smtClean="0"/>
              <a:t>暗号化テープと互換</a:t>
            </a:r>
            <a:endParaRPr lang="en-US" sz="2200" dirty="0">
              <a:solidFill>
                <a:schemeClr val="tx1"/>
              </a:solidFill>
            </a:endParaRPr>
          </a:p>
          <a:p>
            <a:pPr marL="182880">
              <a:lnSpc>
                <a:spcPct val="110000"/>
              </a:lnSpc>
              <a:spcBef>
                <a:spcPts val="600"/>
              </a:spcBef>
            </a:pPr>
            <a:r>
              <a:rPr lang="en-US" sz="3000" dirty="0">
                <a:solidFill>
                  <a:schemeClr val="tx1"/>
                </a:solidFill>
              </a:rPr>
              <a:t>KMIP and </a:t>
            </a:r>
            <a:r>
              <a:rPr lang="en-US" sz="3000" dirty="0"/>
              <a:t>ESKM</a:t>
            </a:r>
            <a:r>
              <a:rPr lang="en-US" sz="3000" dirty="0">
                <a:solidFill>
                  <a:schemeClr val="tx1"/>
                </a:solidFill>
              </a:rPr>
              <a:t> encryption</a:t>
            </a:r>
          </a:p>
          <a:p>
            <a:pPr marL="182880">
              <a:lnSpc>
                <a:spcPct val="110000"/>
              </a:lnSpc>
              <a:spcBef>
                <a:spcPts val="600"/>
              </a:spcBef>
            </a:pPr>
            <a:r>
              <a:rPr lang="ja-JP" altLang="en-US" sz="2200" dirty="0"/>
              <a:t>ライブラリ</a:t>
            </a:r>
            <a:r>
              <a:rPr lang="ja-JP" altLang="en-US" sz="2200" dirty="0" smtClean="0"/>
              <a:t>ーとドライブの診断機能を内蔵</a:t>
            </a:r>
            <a:endParaRPr lang="en-US" sz="2200" dirty="0">
              <a:solidFill>
                <a:schemeClr val="tx1"/>
              </a:solidFill>
            </a:endParaRPr>
          </a:p>
          <a:p>
            <a:pPr marL="457200" lvl="1" indent="0">
              <a:buNone/>
            </a:pPr>
            <a:endParaRPr lang="en-US" dirty="0"/>
          </a:p>
          <a:p>
            <a:pPr marL="457200" lvl="1" indent="0">
              <a:buNone/>
            </a:pPr>
            <a:endParaRPr lang="en-US" dirty="0"/>
          </a:p>
        </p:txBody>
      </p:sp>
      <p:pic>
        <p:nvPicPr>
          <p:cNvPr id="9" name="Picture 8">
            <a:extLst>
              <a:ext uri="{FF2B5EF4-FFF2-40B4-BE49-F238E27FC236}">
                <a16:creationId xmlns:a16="http://schemas.microsoft.com/office/drawing/2014/main" id="{F4D50E2E-2D4C-0245-84DE-02567FD5C4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19078" y="1504544"/>
            <a:ext cx="4537600" cy="3732933"/>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19078" y="4045110"/>
            <a:ext cx="2191490" cy="2081916"/>
          </a:xfrm>
          <a:prstGeom prst="rect">
            <a:avLst/>
          </a:prstGeom>
        </p:spPr>
      </p:pic>
    </p:spTree>
    <p:extLst>
      <p:ext uri="{BB962C8B-B14F-4D97-AF65-F5344CB8AC3E}">
        <p14:creationId xmlns:p14="http://schemas.microsoft.com/office/powerpoint/2010/main" val="1633878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116" y="0"/>
            <a:ext cx="10515600" cy="1325563"/>
          </a:xfrm>
        </p:spPr>
        <p:txBody>
          <a:bodyPr/>
          <a:lstStyle/>
          <a:p>
            <a:r>
              <a:rPr lang="en-US" dirty="0"/>
              <a:t>Easy Access to Tapes</a:t>
            </a:r>
          </a:p>
        </p:txBody>
      </p:sp>
      <p:sp>
        <p:nvSpPr>
          <p:cNvPr id="6" name="Content Placeholder 5"/>
          <p:cNvSpPr>
            <a:spLocks noGrp="1"/>
          </p:cNvSpPr>
          <p:nvPr>
            <p:ph idx="1"/>
          </p:nvPr>
        </p:nvSpPr>
        <p:spPr>
          <a:xfrm>
            <a:off x="389116" y="1133062"/>
            <a:ext cx="10515600" cy="1134396"/>
          </a:xfrm>
        </p:spPr>
        <p:txBody>
          <a:bodyPr>
            <a:normAutofit/>
          </a:bodyPr>
          <a:lstStyle/>
          <a:p>
            <a:r>
              <a:rPr lang="ja-JP" altLang="en-US" sz="2400" dirty="0"/>
              <a:t>全</a:t>
            </a:r>
            <a:r>
              <a:rPr lang="ja-JP" altLang="en-US" sz="2400" dirty="0" smtClean="0"/>
              <a:t>てのモジュールに</a:t>
            </a:r>
            <a:r>
              <a:rPr lang="en-US" altLang="ja-JP" sz="2400" dirty="0" smtClean="0"/>
              <a:t>10</a:t>
            </a:r>
            <a:r>
              <a:rPr lang="ja-JP" altLang="en-US" sz="2400" dirty="0" smtClean="0"/>
              <a:t>個単位の</a:t>
            </a:r>
            <a:r>
              <a:rPr lang="en-US" altLang="ja-JP" sz="2400" dirty="0" smtClean="0"/>
              <a:t>I/O</a:t>
            </a:r>
            <a:r>
              <a:rPr lang="ja-JP" altLang="en-US" sz="2400" dirty="0" smtClean="0"/>
              <a:t>カセット</a:t>
            </a:r>
            <a:endParaRPr lang="en-US" sz="2400" dirty="0"/>
          </a:p>
          <a:p>
            <a:r>
              <a:rPr lang="ja-JP" altLang="en-US" sz="2400" dirty="0"/>
              <a:t>マガジ</a:t>
            </a:r>
            <a:r>
              <a:rPr lang="ja-JP" altLang="en-US" sz="2400" dirty="0" smtClean="0"/>
              <a:t>ン全体を取り出してのメディアの出し入れも可能</a:t>
            </a:r>
            <a:endParaRPr lang="en-US" sz="2400" dirty="0"/>
          </a:p>
        </p:txBody>
      </p:sp>
      <p:pic>
        <p:nvPicPr>
          <p:cNvPr id="7"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91483" y="1050962"/>
            <a:ext cx="2170364" cy="17801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descr="L:\Projects\Photography\Products\TSeries\Spectra TStack\TStack Keepers\FLAT\SpectraStack Magazine Pull-Out-CROP.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8897878" y="3459518"/>
            <a:ext cx="2157573" cy="18913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1"/>
          <p:cNvSpPr txBox="1">
            <a:spLocks/>
          </p:cNvSpPr>
          <p:nvPr/>
        </p:nvSpPr>
        <p:spPr>
          <a:xfrm>
            <a:off x="389116" y="226745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b="1" kern="1200">
                <a:solidFill>
                  <a:schemeClr val="tx1"/>
                </a:solidFill>
                <a:latin typeface="Calibri" panose="020F0502020204030204" pitchFamily="34" charset="0"/>
                <a:ea typeface="+mj-ea"/>
                <a:cs typeface="Arial" panose="020B0604020202020204" pitchFamily="34" charset="0"/>
              </a:defRPr>
            </a:lvl1pPr>
          </a:lstStyle>
          <a:p>
            <a:r>
              <a:rPr lang="en-US" dirty="0"/>
              <a:t>Extensive Media Support</a:t>
            </a:r>
          </a:p>
        </p:txBody>
      </p:sp>
      <p:sp>
        <p:nvSpPr>
          <p:cNvPr id="10" name="Content Placeholder 5"/>
          <p:cNvSpPr txBox="1">
            <a:spLocks/>
          </p:cNvSpPr>
          <p:nvPr/>
        </p:nvSpPr>
        <p:spPr>
          <a:xfrm>
            <a:off x="389116" y="3400520"/>
            <a:ext cx="7739688" cy="26323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sz="2000" dirty="0" smtClean="0"/>
              <a:t>LTO-5 </a:t>
            </a:r>
            <a:r>
              <a:rPr lang="ja-JP" altLang="en-US" sz="2000" dirty="0" smtClean="0"/>
              <a:t>から</a:t>
            </a:r>
            <a:r>
              <a:rPr lang="en-US" sz="2000" dirty="0" smtClean="0"/>
              <a:t>LTO-</a:t>
            </a:r>
            <a:r>
              <a:rPr lang="en-US" altLang="ja-JP" sz="2000" dirty="0" smtClean="0"/>
              <a:t>9</a:t>
            </a:r>
            <a:r>
              <a:rPr lang="ja-JP" altLang="en-US" sz="2000" dirty="0"/>
              <a:t>ま</a:t>
            </a:r>
            <a:r>
              <a:rPr lang="ja-JP" altLang="en-US" sz="2000" dirty="0" smtClean="0"/>
              <a:t>でサポート</a:t>
            </a:r>
            <a:endParaRPr lang="en-US" sz="2000" dirty="0"/>
          </a:p>
          <a:p>
            <a:pPr lvl="1"/>
            <a:r>
              <a:rPr lang="en-US" dirty="0" smtClean="0"/>
              <a:t>LTO-7</a:t>
            </a:r>
            <a:r>
              <a:rPr lang="ja-JP" altLang="en-US" dirty="0" smtClean="0"/>
              <a:t>のドライブは、</a:t>
            </a:r>
            <a:r>
              <a:rPr lang="en-US" altLang="ja-JP" dirty="0" smtClean="0"/>
              <a:t>LTO</a:t>
            </a:r>
            <a:r>
              <a:rPr lang="en-US" dirty="0" smtClean="0"/>
              <a:t>-5</a:t>
            </a:r>
            <a:r>
              <a:rPr lang="ja-JP" altLang="en-US" dirty="0" smtClean="0"/>
              <a:t>を読めます。</a:t>
            </a:r>
            <a:endParaRPr lang="en-US" dirty="0"/>
          </a:p>
          <a:p>
            <a:pPr lvl="0"/>
            <a:r>
              <a:rPr lang="en-US" sz="2000" dirty="0" smtClean="0"/>
              <a:t>LTO-7 </a:t>
            </a:r>
            <a:r>
              <a:rPr lang="en-US" sz="2000" dirty="0"/>
              <a:t>Type </a:t>
            </a:r>
            <a:r>
              <a:rPr lang="en-US" sz="2000" dirty="0" smtClean="0"/>
              <a:t>M</a:t>
            </a:r>
            <a:r>
              <a:rPr lang="ja-JP" altLang="en-US" sz="2000" dirty="0" smtClean="0"/>
              <a:t>メディアもサポート</a:t>
            </a:r>
            <a:endParaRPr lang="en-US" sz="2000" dirty="0"/>
          </a:p>
          <a:p>
            <a:r>
              <a:rPr lang="en-US" sz="2000" dirty="0" smtClean="0"/>
              <a:t>Spectra</a:t>
            </a:r>
            <a:r>
              <a:rPr lang="ja-JP" altLang="en-US" sz="2000" dirty="0" smtClean="0"/>
              <a:t>の認定メディアはフルサポート</a:t>
            </a:r>
            <a:r>
              <a:rPr lang="en-US" dirty="0" smtClean="0"/>
              <a:t> </a:t>
            </a:r>
            <a:endParaRPr lang="en-US" dirty="0"/>
          </a:p>
        </p:txBody>
      </p:sp>
    </p:spTree>
    <p:extLst>
      <p:ext uri="{BB962C8B-B14F-4D97-AF65-F5344CB8AC3E}">
        <p14:creationId xmlns:p14="http://schemas.microsoft.com/office/powerpoint/2010/main" val="87179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1B03F-E8F7-DF4F-83A0-CBD866FC11F6}"/>
              </a:ext>
            </a:extLst>
          </p:cNvPr>
          <p:cNvSpPr>
            <a:spLocks noGrp="1"/>
          </p:cNvSpPr>
          <p:nvPr>
            <p:ph type="title"/>
          </p:nvPr>
        </p:nvSpPr>
        <p:spPr>
          <a:xfrm>
            <a:off x="309376" y="0"/>
            <a:ext cx="10515600" cy="1325563"/>
          </a:xfrm>
        </p:spPr>
        <p:txBody>
          <a:bodyPr/>
          <a:lstStyle/>
          <a:p>
            <a:r>
              <a:rPr lang="en-US" dirty="0" smtClean="0"/>
              <a:t>BlueVision Camera</a:t>
            </a:r>
            <a:endParaRPr lang="en-US" dirty="0"/>
          </a:p>
        </p:txBody>
      </p:sp>
      <p:sp>
        <p:nvSpPr>
          <p:cNvPr id="3" name="Content Placeholder 2">
            <a:extLst>
              <a:ext uri="{FF2B5EF4-FFF2-40B4-BE49-F238E27FC236}">
                <a16:creationId xmlns:a16="http://schemas.microsoft.com/office/drawing/2014/main" id="{0B6922FD-0D98-584A-A344-141DA0126760}"/>
              </a:ext>
            </a:extLst>
          </p:cNvPr>
          <p:cNvSpPr>
            <a:spLocks noGrp="1"/>
          </p:cNvSpPr>
          <p:nvPr>
            <p:ph idx="1"/>
          </p:nvPr>
        </p:nvSpPr>
        <p:spPr>
          <a:xfrm>
            <a:off x="309376" y="1928552"/>
            <a:ext cx="5070231" cy="3807423"/>
          </a:xfrm>
        </p:spPr>
        <p:txBody>
          <a:bodyPr>
            <a:normAutofit/>
          </a:bodyPr>
          <a:lstStyle/>
          <a:p>
            <a:r>
              <a:rPr lang="ja-JP" altLang="en-US" sz="2400" dirty="0"/>
              <a:t>オプション</a:t>
            </a:r>
            <a:r>
              <a:rPr lang="en-US" sz="2400" dirty="0" smtClean="0"/>
              <a:t> – </a:t>
            </a:r>
            <a:r>
              <a:rPr lang="en-US" sz="2400" dirty="0" err="1" smtClean="0"/>
              <a:t>BlueVision</a:t>
            </a:r>
            <a:r>
              <a:rPr lang="ja-JP" altLang="en-US" sz="2400" dirty="0" smtClean="0"/>
              <a:t>カメラで内部の動作を監視出来ます。</a:t>
            </a:r>
            <a:r>
              <a:rPr lang="en-US" sz="2400" dirty="0" smtClean="0"/>
              <a:t> </a:t>
            </a:r>
          </a:p>
          <a:p>
            <a:r>
              <a:rPr lang="en-US" sz="2400" dirty="0" smtClean="0"/>
              <a:t>M</a:t>
            </a:r>
            <a:r>
              <a:rPr lang="ja-JP" altLang="en-US" sz="2400" dirty="0" smtClean="0"/>
              <a:t>トップカバーと入れ換えて装着出来ます。</a:t>
            </a:r>
            <a:endParaRPr lang="en-US" altLang="ja-JP" sz="2400" dirty="0" smtClean="0"/>
          </a:p>
          <a:p>
            <a:r>
              <a:rPr lang="ja-JP" altLang="en-US" sz="2400" dirty="0" smtClean="0"/>
              <a:t>どのようなユニット構成にも対応</a:t>
            </a:r>
            <a:endParaRPr lang="en-US" sz="2400" dirty="0" smtClean="0"/>
          </a:p>
          <a:p>
            <a:r>
              <a:rPr lang="en-US" altLang="ja-JP" sz="2400" dirty="0" smtClean="0"/>
              <a:t>42U</a:t>
            </a:r>
            <a:r>
              <a:rPr lang="ja-JP" altLang="en-US" sz="2400" dirty="0" smtClean="0"/>
              <a:t>サイズラックにフルに拡張しても、使用出来ます。</a:t>
            </a:r>
            <a:endParaRPr lang="en-US" sz="2400" dirty="0"/>
          </a:p>
          <a:p>
            <a:pPr marL="0" indent="0">
              <a:buNone/>
            </a:pPr>
            <a:endParaRPr lang="en-US" dirty="0" smtClean="0"/>
          </a:p>
          <a:p>
            <a:endParaRPr lang="en-US" dirty="0"/>
          </a:p>
        </p:txBody>
      </p:sp>
      <p:pic>
        <p:nvPicPr>
          <p:cNvPr id="5" name="Picture 4">
            <a:extLst>
              <a:ext uri="{FF2B5EF4-FFF2-40B4-BE49-F238E27FC236}">
                <a16:creationId xmlns:a16="http://schemas.microsoft.com/office/drawing/2014/main" id="{96E1A01F-2159-E448-BB22-23A0E9FB9C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70707" y="2081675"/>
            <a:ext cx="6183753" cy="3601065"/>
          </a:xfrm>
          <a:prstGeom prst="rect">
            <a:avLst/>
          </a:prstGeom>
        </p:spPr>
      </p:pic>
    </p:spTree>
    <p:extLst>
      <p:ext uri="{BB962C8B-B14F-4D97-AF65-F5344CB8AC3E}">
        <p14:creationId xmlns:p14="http://schemas.microsoft.com/office/powerpoint/2010/main" val="359213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875" y="0"/>
            <a:ext cx="10515600" cy="1325563"/>
          </a:xfrm>
        </p:spPr>
        <p:txBody>
          <a:bodyPr/>
          <a:lstStyle/>
          <a:p>
            <a:r>
              <a:rPr lang="en-US" dirty="0"/>
              <a:t>Transcale to Spectra Enterprise Libraries</a:t>
            </a:r>
          </a:p>
        </p:txBody>
      </p:sp>
      <p:sp>
        <p:nvSpPr>
          <p:cNvPr id="3" name="Content Placeholder 2"/>
          <p:cNvSpPr>
            <a:spLocks noGrp="1"/>
          </p:cNvSpPr>
          <p:nvPr>
            <p:ph idx="1"/>
          </p:nvPr>
        </p:nvSpPr>
        <p:spPr>
          <a:xfrm>
            <a:off x="615538" y="1325563"/>
            <a:ext cx="4812475" cy="4351338"/>
          </a:xfrm>
        </p:spPr>
        <p:txBody>
          <a:bodyPr>
            <a:normAutofit fontScale="92500" lnSpcReduction="10000"/>
          </a:bodyPr>
          <a:lstStyle/>
          <a:p>
            <a:r>
              <a:rPr lang="en-US" dirty="0"/>
              <a:t>Spectra’s TranScale process was created to expand from one tape library to the next</a:t>
            </a:r>
          </a:p>
          <a:p>
            <a:r>
              <a:rPr lang="en-US" dirty="0"/>
              <a:t>Users can interchange the most expensive components between libraries.</a:t>
            </a:r>
          </a:p>
          <a:p>
            <a:pPr lvl="1"/>
            <a:r>
              <a:rPr lang="en-US" dirty="0"/>
              <a:t>Drives and media </a:t>
            </a:r>
          </a:p>
          <a:p>
            <a:r>
              <a:rPr lang="en-US" dirty="0"/>
              <a:t>Just move existing tapes and tape drives to one of Spectra’s enterprise libraries – the T950 or TFinity</a:t>
            </a:r>
            <a:r>
              <a:rPr lang="en-US" baseline="30000" dirty="0"/>
              <a:t>®</a:t>
            </a:r>
            <a:r>
              <a:rPr lang="en-US" dirty="0"/>
              <a:t> ExaScale</a:t>
            </a:r>
            <a:endParaRPr lang="en-US" dirty="0">
              <a:solidFill>
                <a:srgbClr val="FF0000"/>
              </a:solidFill>
            </a:endParaRPr>
          </a:p>
        </p:txBody>
      </p:sp>
      <p:pic>
        <p:nvPicPr>
          <p:cNvPr id="4" name="Picture 3">
            <a:extLst>
              <a:ext uri="{FF2B5EF4-FFF2-40B4-BE49-F238E27FC236}">
                <a16:creationId xmlns:a16="http://schemas.microsoft.com/office/drawing/2014/main" id="{26EE590B-B6A3-9441-9B04-6C3EC6803CCF}"/>
              </a:ext>
            </a:extLst>
          </p:cNvPr>
          <p:cNvPicPr>
            <a:picLocks noChangeAspect="1"/>
          </p:cNvPicPr>
          <p:nvPr/>
        </p:nvPicPr>
        <p:blipFill>
          <a:blip r:embed="rId2"/>
          <a:stretch>
            <a:fillRect/>
          </a:stretch>
        </p:blipFill>
        <p:spPr>
          <a:xfrm>
            <a:off x="5650675" y="977900"/>
            <a:ext cx="6020931" cy="4957233"/>
          </a:xfrm>
          <a:prstGeom prst="rect">
            <a:avLst/>
          </a:prstGeom>
        </p:spPr>
      </p:pic>
    </p:spTree>
    <p:extLst>
      <p:ext uri="{BB962C8B-B14F-4D97-AF65-F5344CB8AC3E}">
        <p14:creationId xmlns:p14="http://schemas.microsoft.com/office/powerpoint/2010/main" val="2243076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2416176"/>
            <a:ext cx="7772400" cy="1470025"/>
          </a:xfrm>
        </p:spPr>
        <p:txBody>
          <a:bodyPr>
            <a:noAutofit/>
          </a:bodyPr>
          <a:lstStyle/>
          <a:p>
            <a:pPr algn="ctr"/>
            <a:r>
              <a:rPr lang="en-US" dirty="0" smtClean="0"/>
              <a:t>T Series Tape Libraries</a:t>
            </a:r>
            <a:endParaRPr lang="en-US" dirty="0"/>
          </a:p>
        </p:txBody>
      </p:sp>
    </p:spTree>
    <p:extLst>
      <p:ext uri="{BB962C8B-B14F-4D97-AF65-F5344CB8AC3E}">
        <p14:creationId xmlns:p14="http://schemas.microsoft.com/office/powerpoint/2010/main" val="41764465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TFinity</a:t>
            </a:r>
            <a:r>
              <a:rPr lang="en-US" dirty="0" smtClean="0"/>
              <a:t> </a:t>
            </a:r>
            <a:r>
              <a:rPr lang="ja-JP" altLang="en-US" dirty="0" smtClean="0"/>
              <a:t>の</a:t>
            </a:r>
            <a:r>
              <a:rPr lang="ja-JP" altLang="en-US" sz="2800" dirty="0" smtClean="0"/>
              <a:t>拡張性について</a:t>
            </a:r>
            <a:endParaRPr lang="en-US" sz="28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362580"/>
            <a:ext cx="12174915" cy="3885820"/>
          </a:xfrm>
          <a:prstGeom prst="rect">
            <a:avLst/>
          </a:prstGeom>
        </p:spPr>
      </p:pic>
      <p:sp>
        <p:nvSpPr>
          <p:cNvPr id="6" name="TextBox 5"/>
          <p:cNvSpPr txBox="1"/>
          <p:nvPr/>
        </p:nvSpPr>
        <p:spPr>
          <a:xfrm>
            <a:off x="4572000" y="750916"/>
            <a:ext cx="4953000"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a:ea typeface="+mn-ea"/>
                <a:cs typeface="+mn-cs"/>
              </a:rPr>
              <a:t>44</a:t>
            </a:r>
            <a:r>
              <a:rPr kumimoji="0" lang="ja-JP" altLang="en-US" sz="2400" b="0" i="0" u="none" strike="noStrike" kern="1200" cap="none" spc="0" normalizeH="0" baseline="0" noProof="0" dirty="0" smtClean="0">
                <a:ln>
                  <a:noFill/>
                </a:ln>
                <a:solidFill>
                  <a:prstClr val="black"/>
                </a:solidFill>
                <a:effectLst/>
                <a:uLnTx/>
                <a:uFillTx/>
                <a:latin typeface="Calibri"/>
                <a:ea typeface="+mn-ea"/>
                <a:cs typeface="+mn-cs"/>
              </a:rPr>
              <a:t>台まで連結が可能</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charset="0"/>
              <a:buChar char="•"/>
              <a:tabLst/>
              <a:defRPr/>
            </a:pPr>
            <a:r>
              <a:rPr lang="ja-JP" altLang="en-US" sz="2000" dirty="0">
                <a:solidFill>
                  <a:prstClr val="black"/>
                </a:solidFill>
                <a:latin typeface="Calibri"/>
              </a:rPr>
              <a:t>メディ</a:t>
            </a:r>
            <a:r>
              <a:rPr lang="ja-JP" altLang="en-US" sz="2000" dirty="0" smtClean="0">
                <a:solidFill>
                  <a:prstClr val="black"/>
                </a:solidFill>
                <a:latin typeface="Calibri"/>
              </a:rPr>
              <a:t>ア搬送機構の</a:t>
            </a:r>
            <a:r>
              <a:rPr lang="en-US" altLang="ja-JP" sz="2000" dirty="0" smtClean="0">
                <a:solidFill>
                  <a:prstClr val="black"/>
                </a:solidFill>
                <a:latin typeface="Calibri"/>
              </a:rPr>
              <a:t>2</a:t>
            </a:r>
            <a:r>
              <a:rPr lang="ja-JP" altLang="en-US" sz="2000" dirty="0" smtClean="0">
                <a:solidFill>
                  <a:prstClr val="black"/>
                </a:solidFill>
                <a:latin typeface="Calibri"/>
              </a:rPr>
              <a:t>重化</a:t>
            </a:r>
            <a:endParaRPr kumimoji="0" lang="en-US" sz="2000" b="0" i="0" u="none" strike="noStrike" kern="1200" cap="none" spc="0" normalizeH="0" baseline="0" noProof="0" dirty="0">
              <a:ln>
                <a:noFill/>
              </a:ln>
              <a:solidFill>
                <a:prstClr val="black"/>
              </a:solidFill>
              <a:effectLst/>
              <a:uLnTx/>
              <a:uFillTx/>
              <a:latin typeface="Calibri"/>
            </a:endParaRPr>
          </a:p>
          <a:p>
            <a:pPr marL="742950" marR="0" lvl="1"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a:ln>
                  <a:noFill/>
                </a:ln>
                <a:solidFill>
                  <a:prstClr val="black"/>
                </a:solidFill>
                <a:effectLst/>
                <a:uLnTx/>
                <a:uFillTx/>
                <a:latin typeface="Calibri"/>
              </a:rPr>
              <a:t>53,000 </a:t>
            </a:r>
            <a:r>
              <a:rPr kumimoji="0" lang="ja-JP" altLang="en-US" sz="2000" b="0" i="0" u="none" strike="noStrike" kern="1200" cap="none" spc="0" normalizeH="0" baseline="0" noProof="0" dirty="0" smtClean="0">
                <a:ln>
                  <a:noFill/>
                </a:ln>
                <a:solidFill>
                  <a:prstClr val="black"/>
                </a:solidFill>
                <a:effectLst/>
                <a:uLnTx/>
                <a:uFillTx/>
                <a:latin typeface="Calibri"/>
              </a:rPr>
              <a:t>スロット</a:t>
            </a:r>
            <a:endParaRPr kumimoji="0" lang="en-US" sz="2000" b="0" i="0" u="none" strike="noStrike" kern="1200" cap="none" spc="0" normalizeH="0" baseline="0" noProof="0" dirty="0">
              <a:ln>
                <a:noFill/>
              </a:ln>
              <a:solidFill>
                <a:prstClr val="black"/>
              </a:solidFill>
              <a:effectLst/>
              <a:uLnTx/>
              <a:uFillTx/>
              <a:latin typeface="Calibri"/>
            </a:endParaRPr>
          </a:p>
          <a:p>
            <a:pPr marL="742950" marR="0" lvl="1"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a:rPr>
              <a:t>384</a:t>
            </a:r>
            <a:r>
              <a:rPr kumimoji="0" lang="ja-JP" altLang="en-US" sz="2000" b="0" i="0" u="none" strike="noStrike" kern="1200" cap="none" spc="0" normalizeH="0" baseline="0" noProof="0" dirty="0" smtClean="0">
                <a:ln>
                  <a:noFill/>
                </a:ln>
                <a:solidFill>
                  <a:prstClr val="black"/>
                </a:solidFill>
                <a:effectLst/>
                <a:uLnTx/>
                <a:uFillTx/>
                <a:latin typeface="Calibri"/>
              </a:rPr>
              <a:t>台</a:t>
            </a:r>
            <a:r>
              <a:rPr lang="ja-JP" altLang="en-US" sz="2000" dirty="0" smtClean="0">
                <a:solidFill>
                  <a:prstClr val="black"/>
                </a:solidFill>
                <a:latin typeface="Calibri"/>
              </a:rPr>
              <a:t>のドライブ</a:t>
            </a:r>
            <a:r>
              <a:rPr kumimoji="0" lang="en-US" sz="2000" b="0" i="0" u="none" strike="noStrike" kern="1200" cap="none" spc="0" normalizeH="0" baseline="0" noProof="0" dirty="0" smtClean="0">
                <a:ln>
                  <a:noFill/>
                </a:ln>
                <a:solidFill>
                  <a:prstClr val="black"/>
                </a:solidFill>
                <a:effectLst/>
                <a:uLnTx/>
                <a:uFillTx/>
                <a:latin typeface="Calibri"/>
              </a:rPr>
              <a:t> ~140GB/s</a:t>
            </a:r>
          </a:p>
          <a:p>
            <a:pPr marL="742950" marR="0" lvl="1"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a:rPr>
              <a:t>&gt;&gt;</a:t>
            </a:r>
            <a:r>
              <a:rPr lang="en-US" altLang="ja-JP" sz="2000" dirty="0" smtClean="0">
                <a:solidFill>
                  <a:prstClr val="black"/>
                </a:solidFill>
                <a:latin typeface="Calibri"/>
              </a:rPr>
              <a:t>1</a:t>
            </a:r>
            <a:r>
              <a:rPr lang="ja-JP" altLang="en-US" sz="2000" dirty="0" smtClean="0">
                <a:solidFill>
                  <a:prstClr val="black"/>
                </a:solidFill>
                <a:latin typeface="Calibri"/>
              </a:rPr>
              <a:t>台でほぼ</a:t>
            </a:r>
            <a:r>
              <a:rPr kumimoji="0" lang="en-US" sz="2000" b="0" i="0" u="none" strike="noStrike" kern="1200" cap="none" spc="0" normalizeH="0" baseline="0" noProof="0" dirty="0" smtClean="0">
                <a:ln>
                  <a:noFill/>
                </a:ln>
                <a:solidFill>
                  <a:prstClr val="black"/>
                </a:solidFill>
                <a:effectLst/>
                <a:uLnTx/>
                <a:uFillTx/>
                <a:latin typeface="Calibri"/>
              </a:rPr>
              <a:t>1EB</a:t>
            </a:r>
            <a:r>
              <a:rPr lang="ja-JP" altLang="en-US" sz="2000" dirty="0" smtClean="0">
                <a:solidFill>
                  <a:prstClr val="black"/>
                </a:solidFill>
                <a:latin typeface="Calibri"/>
              </a:rPr>
              <a:t>のデータ容量</a:t>
            </a:r>
            <a:r>
              <a:rPr kumimoji="0" lang="en-US" sz="2000" b="0" i="0" u="none" strike="noStrike" kern="1200" cap="none" spc="0" normalizeH="0" baseline="0" noProof="0" dirty="0" smtClean="0">
                <a:ln>
                  <a:noFill/>
                </a:ln>
                <a:solidFill>
                  <a:prstClr val="black"/>
                </a:solidFill>
                <a:effectLst/>
                <a:uLnTx/>
                <a:uFillTx/>
                <a:latin typeface="Calibri"/>
              </a:rPr>
              <a:t> </a:t>
            </a:r>
            <a:endParaRPr kumimoji="0" lang="en-US" sz="2000" b="0" i="0" u="none" strike="noStrike" kern="1200" cap="none" spc="0" normalizeH="0" baseline="0" noProof="0" dirty="0">
              <a:ln>
                <a:noFill/>
              </a:ln>
              <a:solidFill>
                <a:prstClr val="black"/>
              </a:solidFill>
              <a:effectLst/>
              <a:uLnTx/>
              <a:uFillTx/>
              <a:latin typeface="Calibri"/>
            </a:endParaRPr>
          </a:p>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984964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24400" y="76200"/>
            <a:ext cx="3339737" cy="1143000"/>
          </a:xfrm>
        </p:spPr>
        <p:txBody>
          <a:bodyPr>
            <a:normAutofit/>
          </a:bodyPr>
          <a:lstStyle/>
          <a:p>
            <a:r>
              <a:rPr lang="en-US" altLang="ja-JP" sz="2800" dirty="0" smtClean="0"/>
              <a:t>3</a:t>
            </a:r>
            <a:r>
              <a:rPr lang="ja-JP" altLang="en-US" sz="2800" dirty="0" smtClean="0"/>
              <a:t>種類のテープ技術の共存が可能</a:t>
            </a:r>
            <a:endParaRPr lang="en-US" sz="2800" dirty="0"/>
          </a:p>
        </p:txBody>
      </p:sp>
      <p:sp>
        <p:nvSpPr>
          <p:cNvPr id="3" name="Subtitle 2"/>
          <p:cNvSpPr>
            <a:spLocks noGrp="1"/>
          </p:cNvSpPr>
          <p:nvPr>
            <p:ph idx="4294967295"/>
          </p:nvPr>
        </p:nvSpPr>
        <p:spPr>
          <a:xfrm>
            <a:off x="754743" y="4728482"/>
            <a:ext cx="10515600" cy="1382032"/>
          </a:xfrm>
        </p:spPr>
        <p:txBody>
          <a:bodyPr>
            <a:normAutofit lnSpcReduction="10000"/>
          </a:bodyPr>
          <a:lstStyle/>
          <a:p>
            <a:pPr marL="342900" indent="-342900" algn="l">
              <a:buFont typeface="Arial" charset="0"/>
              <a:buChar char="•"/>
            </a:pPr>
            <a:r>
              <a:rPr lang="en-US" dirty="0" smtClean="0"/>
              <a:t>T10</a:t>
            </a:r>
            <a:r>
              <a:rPr lang="en-US" altLang="ja-JP" dirty="0" smtClean="0"/>
              <a:t>K</a:t>
            </a:r>
            <a:r>
              <a:rPr lang="ja-JP" altLang="en-US" sz="2400" dirty="0" smtClean="0"/>
              <a:t>ドライブとメディアを内蔵可能で、</a:t>
            </a:r>
            <a:r>
              <a:rPr lang="en-US" sz="2400" dirty="0" smtClean="0"/>
              <a:t>LTO</a:t>
            </a:r>
            <a:r>
              <a:rPr lang="ja-JP" altLang="en-US" sz="2400" dirty="0"/>
              <a:t>か</a:t>
            </a:r>
            <a:r>
              <a:rPr lang="en-US" sz="2400" dirty="0" smtClean="0"/>
              <a:t>TS</a:t>
            </a:r>
            <a:r>
              <a:rPr lang="ja-JP" altLang="en-US" sz="2400" dirty="0" smtClean="0"/>
              <a:t>又は組合せへの移行が可能</a:t>
            </a:r>
            <a:endParaRPr lang="en-US" dirty="0"/>
          </a:p>
          <a:p>
            <a:pPr>
              <a:buFont typeface="Arial" charset="0"/>
              <a:buChar char="•"/>
            </a:pPr>
            <a:r>
              <a:rPr lang="ja-JP" altLang="en-US" sz="2400" dirty="0"/>
              <a:t>デー</a:t>
            </a:r>
            <a:r>
              <a:rPr lang="ja-JP" altLang="en-US" sz="2400" dirty="0" smtClean="0"/>
              <a:t>タ移行は不要</a:t>
            </a:r>
            <a:r>
              <a:rPr lang="en-US" dirty="0" smtClean="0"/>
              <a:t>: </a:t>
            </a:r>
            <a:r>
              <a:rPr lang="ja-JP" altLang="en-US" sz="2400" dirty="0"/>
              <a:t>全</a:t>
            </a:r>
            <a:r>
              <a:rPr lang="ja-JP" altLang="en-US" sz="2400" dirty="0" smtClean="0"/>
              <a:t>ての読出しは</a:t>
            </a:r>
            <a:r>
              <a:rPr lang="en-US" sz="2400" dirty="0" smtClean="0"/>
              <a:t>T10k</a:t>
            </a:r>
            <a:r>
              <a:rPr lang="ja-JP" altLang="en-US" sz="2400" dirty="0" smtClean="0"/>
              <a:t>から</a:t>
            </a:r>
            <a:r>
              <a:rPr lang="en-US" sz="2400" dirty="0" smtClean="0"/>
              <a:t>, </a:t>
            </a:r>
            <a:r>
              <a:rPr lang="ja-JP" altLang="en-US" sz="2400" dirty="0" smtClean="0"/>
              <a:t>全ての新しいデータは、</a:t>
            </a:r>
            <a:r>
              <a:rPr lang="en-US" altLang="ja-JP" sz="2400" dirty="0"/>
              <a:t> LTO</a:t>
            </a:r>
            <a:r>
              <a:rPr lang="ja-JP" altLang="en-US" sz="2400" dirty="0"/>
              <a:t>か</a:t>
            </a:r>
            <a:r>
              <a:rPr lang="en-US" altLang="ja-JP" sz="2400" dirty="0" smtClean="0"/>
              <a:t>TS</a:t>
            </a:r>
            <a:r>
              <a:rPr lang="ja-JP" altLang="en-US" sz="2400" dirty="0" smtClean="0"/>
              <a:t>、又</a:t>
            </a:r>
            <a:r>
              <a:rPr lang="ja-JP" altLang="en-US" sz="2400" dirty="0"/>
              <a:t>は組合せ</a:t>
            </a:r>
            <a:r>
              <a:rPr lang="ja-JP" altLang="en-US" sz="2400" dirty="0" smtClean="0"/>
              <a:t>へ書き込み</a:t>
            </a:r>
            <a:endParaRPr lang="en-US" sz="2400" dirty="0"/>
          </a:p>
        </p:txBody>
      </p:sp>
      <p:pic>
        <p:nvPicPr>
          <p:cNvPr id="4" name="Picture 3"/>
          <p:cNvPicPr>
            <a:picLocks noChangeAspect="1"/>
          </p:cNvPicPr>
          <p:nvPr/>
        </p:nvPicPr>
        <p:blipFill rotWithShape="1">
          <a:blip r:embed="rId2"/>
          <a:srcRect l="9309" t="2285" r="10191" b="7539"/>
          <a:stretch/>
        </p:blipFill>
        <p:spPr>
          <a:xfrm>
            <a:off x="8329936" y="317342"/>
            <a:ext cx="2492298" cy="2839556"/>
          </a:xfrm>
          <a:prstGeom prst="rect">
            <a:avLst/>
          </a:prstGeom>
        </p:spPr>
      </p:pic>
      <p:pic>
        <p:nvPicPr>
          <p:cNvPr id="11" name="Picture 10"/>
          <p:cNvPicPr>
            <a:picLocks noChangeAspect="1"/>
          </p:cNvPicPr>
          <p:nvPr/>
        </p:nvPicPr>
        <p:blipFill>
          <a:blip r:embed="rId3"/>
          <a:stretch>
            <a:fillRect/>
          </a:stretch>
        </p:blipFill>
        <p:spPr>
          <a:xfrm>
            <a:off x="365267" y="317259"/>
            <a:ext cx="4122916" cy="164888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0510" y="2284005"/>
            <a:ext cx="4511515" cy="1962326"/>
          </a:xfrm>
          <a:prstGeom prst="rect">
            <a:avLst/>
          </a:prstGeom>
        </p:spPr>
      </p:pic>
    </p:spTree>
    <p:extLst>
      <p:ext uri="{BB962C8B-B14F-4D97-AF65-F5344CB8AC3E}">
        <p14:creationId xmlns:p14="http://schemas.microsoft.com/office/powerpoint/2010/main" val="435216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4"/>
                                        </p:tgtEl>
                                      </p:cBhvr>
                                      <p:by x="25000" y="25000"/>
                                    </p:animScale>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10614"/>
            <a:ext cx="10972800" cy="1143000"/>
          </a:xfrm>
        </p:spPr>
        <p:txBody>
          <a:bodyPr/>
          <a:lstStyle/>
          <a:p>
            <a:r>
              <a:rPr lang="en-US" altLang="ja-JP" sz="3600" dirty="0" smtClean="0">
                <a:solidFill>
                  <a:prstClr val="black"/>
                </a:solidFill>
              </a:rPr>
              <a:t>T-Series</a:t>
            </a:r>
            <a:r>
              <a:rPr lang="en-US" altLang="ja-JP" dirty="0" smtClean="0">
                <a:solidFill>
                  <a:prstClr val="black"/>
                </a:solidFill>
              </a:rPr>
              <a:t> </a:t>
            </a:r>
            <a:r>
              <a:rPr lang="ja-JP" altLang="en-US" dirty="0" smtClean="0">
                <a:solidFill>
                  <a:prstClr val="black"/>
                </a:solidFill>
              </a:rPr>
              <a:t>ライブラリーの</a:t>
            </a:r>
            <a:r>
              <a:rPr lang="en-US" altLang="ja-JP" dirty="0" smtClean="0">
                <a:solidFill>
                  <a:prstClr val="black"/>
                </a:solidFill>
              </a:rPr>
              <a:t>2</a:t>
            </a:r>
            <a:r>
              <a:rPr lang="ja-JP" altLang="en-US" dirty="0" smtClean="0">
                <a:solidFill>
                  <a:prstClr val="black"/>
                </a:solidFill>
              </a:rPr>
              <a:t>つの大きな利点</a:t>
            </a:r>
            <a:endParaRPr lang="en-US" dirty="0"/>
          </a:p>
        </p:txBody>
      </p:sp>
      <p:sp>
        <p:nvSpPr>
          <p:cNvPr id="14" name="Content Placeholder 13"/>
          <p:cNvSpPr>
            <a:spLocks noGrp="1"/>
          </p:cNvSpPr>
          <p:nvPr>
            <p:ph sz="half" idx="1"/>
          </p:nvPr>
        </p:nvSpPr>
        <p:spPr/>
        <p:txBody>
          <a:bodyPr/>
          <a:lstStyle/>
          <a:p>
            <a:pPr>
              <a:buNone/>
            </a:pPr>
            <a:r>
              <a:rPr lang="en-US" dirty="0">
                <a:solidFill>
                  <a:prstClr val="black"/>
                </a:solidFill>
              </a:rPr>
              <a:t>1. </a:t>
            </a:r>
            <a:r>
              <a:rPr lang="ja-JP" altLang="en-US" sz="2400" dirty="0">
                <a:solidFill>
                  <a:prstClr val="black"/>
                </a:solidFill>
              </a:rPr>
              <a:t>ハードウェア</a:t>
            </a:r>
            <a:r>
              <a:rPr lang="en-US" dirty="0" smtClean="0">
                <a:solidFill>
                  <a:prstClr val="black"/>
                </a:solidFill>
              </a:rPr>
              <a:t> </a:t>
            </a:r>
            <a:r>
              <a:rPr lang="en-US" dirty="0">
                <a:solidFill>
                  <a:prstClr val="black"/>
                </a:solidFill>
              </a:rPr>
              <a:t>(TeraPack)</a:t>
            </a:r>
          </a:p>
          <a:p>
            <a:pPr lvl="1">
              <a:buFont typeface="Arial" pitchFamily="34" charset="0"/>
              <a:buChar char="•"/>
            </a:pPr>
            <a:r>
              <a:rPr lang="ja-JP" altLang="en-US" dirty="0" smtClean="0">
                <a:solidFill>
                  <a:prstClr val="black"/>
                </a:solidFill>
              </a:rPr>
              <a:t>実装密度</a:t>
            </a:r>
            <a:endParaRPr lang="en-US" dirty="0">
              <a:solidFill>
                <a:prstClr val="black"/>
              </a:solidFill>
            </a:endParaRPr>
          </a:p>
          <a:p>
            <a:pPr lvl="1">
              <a:buFont typeface="Arial" pitchFamily="34" charset="0"/>
              <a:buChar char="•"/>
            </a:pPr>
            <a:r>
              <a:rPr lang="ja-JP" altLang="en-US" dirty="0">
                <a:solidFill>
                  <a:prstClr val="black"/>
                </a:solidFill>
              </a:rPr>
              <a:t>エネルギ</a:t>
            </a:r>
            <a:r>
              <a:rPr lang="ja-JP" altLang="en-US" dirty="0" smtClean="0">
                <a:solidFill>
                  <a:prstClr val="black"/>
                </a:solidFill>
              </a:rPr>
              <a:t>ー効率</a:t>
            </a:r>
            <a:endParaRPr lang="en-US" dirty="0">
              <a:solidFill>
                <a:prstClr val="black"/>
              </a:solidFill>
            </a:endParaRPr>
          </a:p>
          <a:p>
            <a:pPr lvl="1">
              <a:buFont typeface="Arial" pitchFamily="34" charset="0"/>
              <a:buChar char="•"/>
            </a:pPr>
            <a:r>
              <a:rPr lang="ja-JP" altLang="en-US" dirty="0">
                <a:solidFill>
                  <a:prstClr val="black"/>
                </a:solidFill>
              </a:rPr>
              <a:t>信頼性</a:t>
            </a:r>
            <a:endParaRPr lang="en-US" dirty="0">
              <a:solidFill>
                <a:prstClr val="black"/>
              </a:solidFill>
            </a:endParaRPr>
          </a:p>
          <a:p>
            <a:pPr lvl="1">
              <a:buFont typeface="Arial" pitchFamily="34" charset="0"/>
              <a:buChar char="•"/>
            </a:pPr>
            <a:r>
              <a:rPr lang="ja-JP" altLang="en-US" dirty="0">
                <a:solidFill>
                  <a:prstClr val="black"/>
                </a:solidFill>
              </a:rPr>
              <a:t>メディ</a:t>
            </a:r>
            <a:r>
              <a:rPr lang="ja-JP" altLang="en-US" dirty="0" smtClean="0">
                <a:solidFill>
                  <a:prstClr val="black"/>
                </a:solidFill>
              </a:rPr>
              <a:t>ア管理</a:t>
            </a:r>
            <a:endParaRPr lang="en-US" dirty="0">
              <a:solidFill>
                <a:prstClr val="black"/>
              </a:solidFill>
            </a:endParaRPr>
          </a:p>
          <a:p>
            <a:endParaRPr lang="en-US" dirty="0"/>
          </a:p>
        </p:txBody>
      </p:sp>
      <p:sp>
        <p:nvSpPr>
          <p:cNvPr id="16" name="Content Placeholder 15"/>
          <p:cNvSpPr>
            <a:spLocks noGrp="1"/>
          </p:cNvSpPr>
          <p:nvPr>
            <p:ph sz="half" idx="2"/>
          </p:nvPr>
        </p:nvSpPr>
        <p:spPr/>
        <p:txBody>
          <a:bodyPr/>
          <a:lstStyle/>
          <a:p>
            <a:pPr>
              <a:buNone/>
            </a:pPr>
            <a:r>
              <a:rPr lang="en-US" dirty="0">
                <a:solidFill>
                  <a:prstClr val="black"/>
                </a:solidFill>
              </a:rPr>
              <a:t>2. </a:t>
            </a:r>
            <a:r>
              <a:rPr lang="ja-JP" altLang="en-US" sz="2400" dirty="0">
                <a:solidFill>
                  <a:prstClr val="black"/>
                </a:solidFill>
              </a:rPr>
              <a:t>管</a:t>
            </a:r>
            <a:r>
              <a:rPr lang="ja-JP" altLang="en-US" sz="2400" dirty="0" smtClean="0">
                <a:solidFill>
                  <a:prstClr val="black"/>
                </a:solidFill>
              </a:rPr>
              <a:t>理ソフトウェア</a:t>
            </a:r>
            <a:r>
              <a:rPr lang="en-US" dirty="0" smtClean="0">
                <a:solidFill>
                  <a:prstClr val="black"/>
                </a:solidFill>
              </a:rPr>
              <a:t> </a:t>
            </a:r>
            <a:r>
              <a:rPr lang="en-US" dirty="0">
                <a:solidFill>
                  <a:prstClr val="black"/>
                </a:solidFill>
              </a:rPr>
              <a:t>(BlueScale)</a:t>
            </a:r>
          </a:p>
          <a:p>
            <a:pPr marL="914391" lvl="1" indent="-457196">
              <a:buFont typeface="Arial" pitchFamily="34" charset="0"/>
              <a:buChar char="•"/>
              <a:defRPr/>
            </a:pPr>
            <a:r>
              <a:rPr lang="ja-JP" altLang="en-US" dirty="0" smtClean="0">
                <a:solidFill>
                  <a:prstClr val="black"/>
                </a:solidFill>
              </a:rPr>
              <a:t>暗号化キーの管理</a:t>
            </a:r>
            <a:endParaRPr lang="en-US" dirty="0">
              <a:solidFill>
                <a:prstClr val="black"/>
              </a:solidFill>
            </a:endParaRPr>
          </a:p>
          <a:p>
            <a:pPr marL="914391" lvl="1" indent="-457196">
              <a:buFont typeface="Arial" pitchFamily="34" charset="0"/>
              <a:buChar char="•"/>
              <a:defRPr/>
            </a:pPr>
            <a:r>
              <a:rPr lang="ja-JP" altLang="en-US" dirty="0">
                <a:solidFill>
                  <a:prstClr val="black"/>
                </a:solidFill>
              </a:rPr>
              <a:t>メディ</a:t>
            </a:r>
            <a:r>
              <a:rPr lang="ja-JP" altLang="en-US" dirty="0" smtClean="0">
                <a:solidFill>
                  <a:prstClr val="black"/>
                </a:solidFill>
              </a:rPr>
              <a:t>アのライフサイクル管理</a:t>
            </a:r>
            <a:endParaRPr lang="en-US" dirty="0">
              <a:solidFill>
                <a:prstClr val="black"/>
              </a:solidFill>
            </a:endParaRPr>
          </a:p>
          <a:p>
            <a:pPr marL="914391" lvl="1" indent="-457196">
              <a:buFont typeface="Arial" pitchFamily="34" charset="0"/>
              <a:buChar char="•"/>
              <a:defRPr/>
            </a:pPr>
            <a:r>
              <a:rPr lang="ja-JP" altLang="en-US" dirty="0">
                <a:solidFill>
                  <a:prstClr val="black"/>
                </a:solidFill>
              </a:rPr>
              <a:t>デー</a:t>
            </a:r>
            <a:r>
              <a:rPr lang="ja-JP" altLang="en-US" dirty="0" smtClean="0">
                <a:solidFill>
                  <a:prstClr val="black"/>
                </a:solidFill>
              </a:rPr>
              <a:t>タの信頼性管理</a:t>
            </a:r>
            <a:endParaRPr lang="en-US" dirty="0">
              <a:solidFill>
                <a:prstClr val="black"/>
              </a:solidFill>
            </a:endParaRPr>
          </a:p>
          <a:p>
            <a:pPr marL="914391" lvl="1" indent="-457196">
              <a:buFont typeface="Arial" pitchFamily="34" charset="0"/>
              <a:buChar char="•"/>
              <a:defRPr/>
            </a:pPr>
            <a:r>
              <a:rPr lang="ja-JP" altLang="en-US" dirty="0">
                <a:solidFill>
                  <a:prstClr val="black"/>
                </a:solidFill>
              </a:rPr>
              <a:t>ドライ</a:t>
            </a:r>
            <a:r>
              <a:rPr lang="ja-JP" altLang="en-US" dirty="0" smtClean="0">
                <a:solidFill>
                  <a:prstClr val="black"/>
                </a:solidFill>
              </a:rPr>
              <a:t>ブのライフサイクル管理</a:t>
            </a:r>
            <a:endParaRPr lang="en-US" dirty="0">
              <a:solidFill>
                <a:prstClr val="black"/>
              </a:solidFill>
            </a:endParaRPr>
          </a:p>
          <a:p>
            <a:pPr lvl="1"/>
            <a:endParaRPr lang="en-US" dirty="0">
              <a:solidFill>
                <a:prstClr val="black"/>
              </a:solidFill>
            </a:endParaRPr>
          </a:p>
          <a:p>
            <a:endParaRPr lang="en-US" dirty="0"/>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4136" y="3733196"/>
            <a:ext cx="3310865" cy="2439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4648200" y="5574269"/>
            <a:ext cx="1219200" cy="646331"/>
          </a:xfrm>
          <a:prstGeom prst="rect">
            <a:avLst/>
          </a:prstGeom>
          <a:noFill/>
        </p:spPr>
        <p:txBody>
          <a:bodyPr wrap="square" rtlCol="0">
            <a:spAutoFit/>
          </a:bodyPr>
          <a:lstStyle/>
          <a:p>
            <a:pPr algn="ctr" defTabSz="457200"/>
            <a:r>
              <a:rPr lang="en-US" b="1" dirty="0">
                <a:solidFill>
                  <a:prstClr val="black"/>
                </a:solidFill>
              </a:rPr>
              <a:t>LTO</a:t>
            </a:r>
          </a:p>
          <a:p>
            <a:pPr algn="ctr" defTabSz="457200"/>
            <a:r>
              <a:rPr lang="en-US" b="1" dirty="0">
                <a:solidFill>
                  <a:prstClr val="black"/>
                </a:solidFill>
              </a:rPr>
              <a:t>Media</a:t>
            </a:r>
          </a:p>
        </p:txBody>
      </p:sp>
      <p:sp>
        <p:nvSpPr>
          <p:cNvPr id="13" name="TextBox 12"/>
          <p:cNvSpPr txBox="1"/>
          <p:nvPr/>
        </p:nvSpPr>
        <p:spPr>
          <a:xfrm>
            <a:off x="1905001" y="3942258"/>
            <a:ext cx="1219200" cy="646331"/>
          </a:xfrm>
          <a:prstGeom prst="rect">
            <a:avLst/>
          </a:prstGeom>
          <a:noFill/>
        </p:spPr>
        <p:txBody>
          <a:bodyPr wrap="square" rtlCol="0">
            <a:spAutoFit/>
          </a:bodyPr>
          <a:lstStyle/>
          <a:p>
            <a:pPr algn="ctr" defTabSz="457200"/>
            <a:r>
              <a:rPr lang="en-US" b="1" dirty="0">
                <a:solidFill>
                  <a:prstClr val="black"/>
                </a:solidFill>
              </a:rPr>
              <a:t>TS11x0</a:t>
            </a:r>
          </a:p>
          <a:p>
            <a:pPr algn="ctr" defTabSz="457200"/>
            <a:r>
              <a:rPr lang="en-US" b="1" dirty="0">
                <a:solidFill>
                  <a:prstClr val="black"/>
                </a:solidFill>
              </a:rPr>
              <a:t>Media</a:t>
            </a:r>
          </a:p>
        </p:txBody>
      </p:sp>
      <p:grpSp>
        <p:nvGrpSpPr>
          <p:cNvPr id="6" name="Group 4"/>
          <p:cNvGrpSpPr>
            <a:grpSpLocks/>
          </p:cNvGrpSpPr>
          <p:nvPr/>
        </p:nvGrpSpPr>
        <p:grpSpPr bwMode="auto">
          <a:xfrm>
            <a:off x="7061201" y="3948149"/>
            <a:ext cx="3505200" cy="2282604"/>
            <a:chOff x="2568" y="828"/>
            <a:chExt cx="3090" cy="1897"/>
          </a:xfrm>
        </p:grpSpPr>
        <p:pic>
          <p:nvPicPr>
            <p:cNvPr id="7" name="Picture 6" descr="System01"/>
            <p:cNvPicPr>
              <a:picLocks noChangeAspect="1" noChangeArrowheads="1"/>
            </p:cNvPicPr>
            <p:nvPr/>
          </p:nvPicPr>
          <p:blipFill>
            <a:blip r:embed="rId4" cstate="print"/>
            <a:srcRect/>
            <a:stretch>
              <a:fillRect/>
            </a:stretch>
          </p:blipFill>
          <p:spPr bwMode="auto">
            <a:xfrm>
              <a:off x="2568" y="828"/>
              <a:ext cx="1490" cy="924"/>
            </a:xfrm>
            <a:prstGeom prst="rect">
              <a:avLst/>
            </a:prstGeom>
            <a:noFill/>
            <a:ln w="9525">
              <a:solidFill>
                <a:schemeClr val="tx1"/>
              </a:solidFill>
              <a:miter lim="800000"/>
              <a:headEnd/>
              <a:tailEnd/>
            </a:ln>
          </p:spPr>
        </p:pic>
        <p:pic>
          <p:nvPicPr>
            <p:cNvPr id="8" name="Picture 7" descr="Part12"/>
            <p:cNvPicPr>
              <a:picLocks noChangeAspect="1" noChangeArrowheads="1"/>
            </p:cNvPicPr>
            <p:nvPr/>
          </p:nvPicPr>
          <p:blipFill>
            <a:blip r:embed="rId5" cstate="print"/>
            <a:srcRect/>
            <a:stretch>
              <a:fillRect/>
            </a:stretch>
          </p:blipFill>
          <p:spPr bwMode="auto">
            <a:xfrm>
              <a:off x="4140" y="834"/>
              <a:ext cx="1518" cy="941"/>
            </a:xfrm>
            <a:prstGeom prst="rect">
              <a:avLst/>
            </a:prstGeom>
            <a:noFill/>
            <a:ln w="9525">
              <a:solidFill>
                <a:schemeClr val="tx1"/>
              </a:solidFill>
              <a:miter lim="800000"/>
              <a:headEnd/>
              <a:tailEnd/>
            </a:ln>
          </p:spPr>
        </p:pic>
        <p:pic>
          <p:nvPicPr>
            <p:cNvPr id="9" name="Picture 8" descr="Drives01"/>
            <p:cNvPicPr>
              <a:picLocks noChangeAspect="1" noChangeArrowheads="1"/>
            </p:cNvPicPr>
            <p:nvPr/>
          </p:nvPicPr>
          <p:blipFill>
            <a:blip r:embed="rId6" cstate="print"/>
            <a:srcRect/>
            <a:stretch>
              <a:fillRect/>
            </a:stretch>
          </p:blipFill>
          <p:spPr bwMode="auto">
            <a:xfrm>
              <a:off x="2586" y="1812"/>
              <a:ext cx="1470" cy="912"/>
            </a:xfrm>
            <a:prstGeom prst="rect">
              <a:avLst/>
            </a:prstGeom>
            <a:noFill/>
            <a:ln w="9525">
              <a:solidFill>
                <a:schemeClr val="tx1"/>
              </a:solidFill>
              <a:miter lim="800000"/>
              <a:headEnd/>
              <a:tailEnd/>
            </a:ln>
          </p:spPr>
        </p:pic>
        <p:pic>
          <p:nvPicPr>
            <p:cNvPr id="10" name="Picture 9" descr="UpdateFirmware"/>
            <p:cNvPicPr>
              <a:picLocks noChangeAspect="1" noChangeArrowheads="1"/>
            </p:cNvPicPr>
            <p:nvPr/>
          </p:nvPicPr>
          <p:blipFill>
            <a:blip r:embed="rId7" cstate="print"/>
            <a:srcRect/>
            <a:stretch>
              <a:fillRect/>
            </a:stretch>
          </p:blipFill>
          <p:spPr bwMode="auto">
            <a:xfrm>
              <a:off x="4134" y="1818"/>
              <a:ext cx="1524" cy="907"/>
            </a:xfrm>
            <a:prstGeom prst="rect">
              <a:avLst/>
            </a:prstGeom>
            <a:noFill/>
            <a:ln w="9525">
              <a:solidFill>
                <a:schemeClr val="tx1"/>
              </a:solidFill>
              <a:miter lim="800000"/>
              <a:headEnd/>
              <a:tailEnd/>
            </a:ln>
          </p:spPr>
        </p:pic>
        <p:pic>
          <p:nvPicPr>
            <p:cNvPr id="11" name="Picture 10"/>
            <p:cNvPicPr>
              <a:picLocks noChangeAspect="1" noChangeArrowheads="1"/>
            </p:cNvPicPr>
            <p:nvPr/>
          </p:nvPicPr>
          <p:blipFill>
            <a:blip r:embed="rId8" cstate="print"/>
            <a:srcRect/>
            <a:stretch>
              <a:fillRect/>
            </a:stretch>
          </p:blipFill>
          <p:spPr bwMode="auto">
            <a:xfrm>
              <a:off x="3486" y="1167"/>
              <a:ext cx="1200" cy="1146"/>
            </a:xfrm>
            <a:prstGeom prst="rect">
              <a:avLst/>
            </a:prstGeom>
            <a:noFill/>
            <a:ln w="9525">
              <a:noFill/>
              <a:miter lim="800000"/>
              <a:headEnd/>
              <a:tailEnd/>
            </a:ln>
          </p:spPr>
        </p:pic>
      </p:grpSp>
    </p:spTree>
    <p:extLst>
      <p:ext uri="{BB962C8B-B14F-4D97-AF65-F5344CB8AC3E}">
        <p14:creationId xmlns:p14="http://schemas.microsoft.com/office/powerpoint/2010/main" val="300055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2761" y="1619362"/>
            <a:ext cx="5888303" cy="3193825"/>
          </a:xfrm>
        </p:spPr>
        <p:txBody>
          <a:bodyPr>
            <a:noAutofit/>
          </a:bodyPr>
          <a:lstStyle/>
          <a:p>
            <a:pPr marL="285750" indent="-285750">
              <a:spcBef>
                <a:spcPts val="0"/>
              </a:spcBef>
              <a:spcAft>
                <a:spcPts val="1200"/>
              </a:spcAft>
            </a:pPr>
            <a:r>
              <a:rPr lang="ja-JP" altLang="en-US" sz="2400" dirty="0" smtClean="0"/>
              <a:t>業界をリードする収納効率</a:t>
            </a:r>
            <a:endParaRPr lang="en-US" sz="2400" dirty="0"/>
          </a:p>
          <a:p>
            <a:pPr marL="285750" indent="-285750">
              <a:spcBef>
                <a:spcPts val="0"/>
              </a:spcBef>
              <a:spcAft>
                <a:spcPts val="1200"/>
              </a:spcAft>
            </a:pPr>
            <a:r>
              <a:rPr lang="ja-JP" altLang="en-US" sz="2400" dirty="0"/>
              <a:t>業</a:t>
            </a:r>
            <a:r>
              <a:rPr lang="ja-JP" altLang="en-US" sz="2400" dirty="0" smtClean="0"/>
              <a:t>界で最小の占有面積</a:t>
            </a:r>
            <a:endParaRPr lang="en-US" sz="2400" dirty="0"/>
          </a:p>
          <a:p>
            <a:pPr lvl="1">
              <a:spcBef>
                <a:spcPts val="0"/>
              </a:spcBef>
              <a:spcAft>
                <a:spcPts val="1200"/>
              </a:spcAft>
            </a:pPr>
            <a:r>
              <a:rPr lang="ja-JP" altLang="en-US" sz="2000" dirty="0" smtClean="0"/>
              <a:t>デ</a:t>
            </a:r>
            <a:r>
              <a:rPr lang="ja-JP" altLang="en-US" sz="2000" dirty="0"/>
              <a:t>ータセン</a:t>
            </a:r>
            <a:r>
              <a:rPr lang="ja-JP" altLang="en-US" sz="2000" dirty="0" smtClean="0"/>
              <a:t>ターの使用面積を減らせます。</a:t>
            </a:r>
            <a:endParaRPr lang="en-US" sz="2000" dirty="0"/>
          </a:p>
          <a:p>
            <a:pPr lvl="1">
              <a:spcBef>
                <a:spcPts val="0"/>
              </a:spcBef>
              <a:spcAft>
                <a:spcPts val="1200"/>
              </a:spcAft>
            </a:pPr>
            <a:r>
              <a:rPr lang="ja-JP" altLang="en-US" sz="2000" dirty="0"/>
              <a:t>フロ</a:t>
            </a:r>
            <a:r>
              <a:rPr lang="ja-JP" altLang="en-US" sz="2000" dirty="0" smtClean="0"/>
              <a:t>ア面積の再利用が可能です。</a:t>
            </a:r>
            <a:endParaRPr lang="en-US" sz="2000" dirty="0"/>
          </a:p>
          <a:p>
            <a:pPr lvl="1">
              <a:spcBef>
                <a:spcPts val="0"/>
              </a:spcBef>
              <a:spcAft>
                <a:spcPts val="1200"/>
              </a:spcAft>
            </a:pPr>
            <a:r>
              <a:rPr lang="en-US" sz="2000" dirty="0" smtClean="0"/>
              <a:t>R</a:t>
            </a:r>
            <a:r>
              <a:rPr lang="ja-JP" altLang="en-US" sz="2000" dirty="0" smtClean="0"/>
              <a:t>テープの出し入れの手間が減り、コスト削減につながります。</a:t>
            </a:r>
            <a:endParaRPr lang="en-US" sz="2000" dirty="0"/>
          </a:p>
          <a:p>
            <a:pPr lvl="1">
              <a:spcBef>
                <a:spcPts val="0"/>
              </a:spcBef>
              <a:spcAft>
                <a:spcPts val="1200"/>
              </a:spcAft>
            </a:pPr>
            <a:r>
              <a:rPr lang="en-US" sz="2000" dirty="0" smtClean="0"/>
              <a:t>1</a:t>
            </a:r>
            <a:r>
              <a:rPr lang="ja-JP" altLang="en-US" sz="2000" dirty="0" smtClean="0"/>
              <a:t>個の</a:t>
            </a:r>
            <a:r>
              <a:rPr lang="en-US" sz="2000" dirty="0" err="1" smtClean="0"/>
              <a:t>TeraPack</a:t>
            </a:r>
            <a:r>
              <a:rPr lang="ja-JP" altLang="en-US" sz="2000" dirty="0" smtClean="0"/>
              <a:t>に、</a:t>
            </a:r>
            <a:r>
              <a:rPr lang="en-US" altLang="ja-JP" sz="2000" dirty="0" smtClean="0"/>
              <a:t>LTO</a:t>
            </a:r>
            <a:r>
              <a:rPr lang="ja-JP" altLang="en-US" sz="2000" dirty="0" smtClean="0"/>
              <a:t>は</a:t>
            </a:r>
            <a:r>
              <a:rPr lang="en-US" altLang="ja-JP" sz="2000" dirty="0" smtClean="0"/>
              <a:t>10</a:t>
            </a:r>
            <a:r>
              <a:rPr lang="ja-JP" altLang="en-US" sz="2000" dirty="0" smtClean="0"/>
              <a:t>巻入ります。</a:t>
            </a:r>
            <a:endParaRPr lang="en-US" sz="2800" dirty="0"/>
          </a:p>
          <a:p>
            <a:pPr>
              <a:buNone/>
            </a:pPr>
            <a:endParaRPr lang="en-US" sz="2400" dirty="0"/>
          </a:p>
          <a:p>
            <a:pPr>
              <a:buNone/>
            </a:pPr>
            <a:endParaRPr lang="en-US" dirty="0" smtClean="0"/>
          </a:p>
          <a:p>
            <a:pPr lvl="1"/>
            <a:endParaRPr lang="en-US" dirty="0" smtClean="0"/>
          </a:p>
          <a:p>
            <a:pPr lvl="1"/>
            <a:endParaRPr lang="en-US" dirty="0" smtClean="0"/>
          </a:p>
          <a:p>
            <a:pPr lvl="1"/>
            <a:endParaRPr lang="en-US" dirty="0" smtClean="0"/>
          </a:p>
          <a:p>
            <a:pPr lvl="1"/>
            <a:endParaRPr lang="en-US" dirty="0" smtClean="0"/>
          </a:p>
        </p:txBody>
      </p:sp>
      <p:sp>
        <p:nvSpPr>
          <p:cNvPr id="7" name="Title 8"/>
          <p:cNvSpPr txBox="1">
            <a:spLocks/>
          </p:cNvSpPr>
          <p:nvPr/>
        </p:nvSpPr>
        <p:spPr>
          <a:xfrm>
            <a:off x="452761" y="426961"/>
            <a:ext cx="8881739" cy="843034"/>
          </a:xfrm>
          <a:prstGeom prst="rect">
            <a:avLst/>
          </a:prstGeom>
        </p:spPr>
        <p:txBody>
          <a:bodyPr vert="horz" lIns="91440" tIns="45720" rIns="91440" bIns="45720" rtlCol="0" anchor="ctr">
            <a:normAutofit fontScale="97500"/>
          </a:bodyPr>
          <a:lstStyle/>
          <a:p>
            <a:pPr>
              <a:spcBef>
                <a:spcPct val="0"/>
              </a:spcBef>
            </a:pPr>
            <a:r>
              <a:rPr lang="en-US" sz="3300" dirty="0">
                <a:ln w="18415" cmpd="sng">
                  <a:noFill/>
                  <a:prstDash val="solid"/>
                </a:ln>
                <a:effectLst>
                  <a:outerShdw blurRad="38100" dist="38100" dir="2700000" algn="tl">
                    <a:srgbClr val="000000">
                      <a:alpha val="43137"/>
                    </a:srgbClr>
                  </a:outerShdw>
                </a:effectLst>
                <a:latin typeface="Calibri" pitchFamily="34" charset="0"/>
                <a:ea typeface="+mj-ea"/>
                <a:cs typeface="+mj-cs"/>
              </a:rPr>
              <a:t>Hardware: </a:t>
            </a:r>
            <a:r>
              <a:rPr lang="en-US" sz="3300" dirty="0" err="1" smtClean="0">
                <a:ln w="18415" cmpd="sng">
                  <a:noFill/>
                  <a:prstDash val="solid"/>
                </a:ln>
                <a:effectLst>
                  <a:outerShdw blurRad="38100" dist="38100" dir="2700000" algn="tl">
                    <a:srgbClr val="000000">
                      <a:alpha val="43137"/>
                    </a:srgbClr>
                  </a:outerShdw>
                </a:effectLst>
                <a:latin typeface="Calibri" pitchFamily="34" charset="0"/>
                <a:ea typeface="+mj-ea"/>
                <a:cs typeface="+mj-cs"/>
              </a:rPr>
              <a:t>TeraPack</a:t>
            </a:r>
            <a:r>
              <a:rPr lang="en-US" sz="3300" dirty="0" smtClean="0">
                <a:ln w="18415" cmpd="sng">
                  <a:noFill/>
                  <a:prstDash val="solid"/>
                </a:ln>
                <a:effectLst>
                  <a:outerShdw blurRad="38100" dist="38100" dir="2700000" algn="tl">
                    <a:srgbClr val="000000">
                      <a:alpha val="43137"/>
                    </a:srgbClr>
                  </a:outerShdw>
                </a:effectLst>
                <a:latin typeface="Calibri" pitchFamily="34" charset="0"/>
                <a:ea typeface="+mj-ea"/>
                <a:cs typeface="+mj-cs"/>
              </a:rPr>
              <a:t> Density</a:t>
            </a:r>
            <a:endParaRPr lang="en-US" sz="3300" dirty="0">
              <a:ln w="18415" cmpd="sng">
                <a:noFill/>
                <a:prstDash val="solid"/>
              </a:ln>
              <a:effectLst>
                <a:outerShdw blurRad="38100" dist="38100" dir="2700000" algn="tl">
                  <a:srgbClr val="000000">
                    <a:alpha val="43137"/>
                  </a:srgbClr>
                </a:outerShdw>
              </a:effectLst>
              <a:latin typeface="Calibri" pitchFamily="34" charset="0"/>
              <a:ea typeface="+mj-ea"/>
              <a:cs typeface="+mj-cs"/>
            </a:endParaRPr>
          </a:p>
        </p:txBody>
      </p:sp>
      <p:sp>
        <p:nvSpPr>
          <p:cNvPr id="6" name="TextBox 5"/>
          <p:cNvSpPr txBox="1"/>
          <p:nvPr/>
        </p:nvSpPr>
        <p:spPr>
          <a:xfrm>
            <a:off x="452761" y="5162554"/>
            <a:ext cx="7205709" cy="707886"/>
          </a:xfrm>
          <a:prstGeom prst="rect">
            <a:avLst/>
          </a:prstGeom>
          <a:noFill/>
        </p:spPr>
        <p:txBody>
          <a:bodyPr wrap="square" rtlCol="0">
            <a:spAutoFit/>
          </a:bodyPr>
          <a:lstStyle/>
          <a:p>
            <a:r>
              <a:rPr lang="en-US" sz="2000" i="1" dirty="0" smtClean="0">
                <a:latin typeface="Calibri" pitchFamily="34" charset="0"/>
              </a:rPr>
              <a:t>T950</a:t>
            </a:r>
            <a:r>
              <a:rPr lang="ja-JP" altLang="en-US" sz="2000" i="1" dirty="0" smtClean="0">
                <a:latin typeface="Calibri" pitchFamily="34" charset="0"/>
              </a:rPr>
              <a:t>では、</a:t>
            </a:r>
            <a:r>
              <a:rPr lang="en-US" sz="2000" i="1" dirty="0" err="1" smtClean="0">
                <a:latin typeface="Calibri" pitchFamily="34" charset="0"/>
              </a:rPr>
              <a:t>TeraPack</a:t>
            </a:r>
            <a:r>
              <a:rPr lang="ja-JP" altLang="en-US" sz="2000" i="1" dirty="0" smtClean="0">
                <a:latin typeface="Calibri" pitchFamily="34" charset="0"/>
              </a:rPr>
              <a:t>を使用したデザインで競合他社の製品に比較して、</a:t>
            </a:r>
            <a:r>
              <a:rPr lang="en-US" sz="2000" i="1" dirty="0" smtClean="0">
                <a:latin typeface="Calibri" pitchFamily="34" charset="0"/>
              </a:rPr>
              <a:t>20%</a:t>
            </a:r>
            <a:r>
              <a:rPr lang="ja-JP" altLang="en-US" sz="2000" i="1" dirty="0" smtClean="0">
                <a:latin typeface="Calibri" pitchFamily="34" charset="0"/>
              </a:rPr>
              <a:t>から</a:t>
            </a:r>
            <a:r>
              <a:rPr lang="en-US" sz="2000" i="1" dirty="0" smtClean="0">
                <a:latin typeface="Calibri" pitchFamily="34" charset="0"/>
              </a:rPr>
              <a:t>50</a:t>
            </a:r>
            <a:r>
              <a:rPr lang="en-US" sz="2000" i="1" dirty="0">
                <a:latin typeface="Calibri" pitchFamily="34" charset="0"/>
              </a:rPr>
              <a:t>% </a:t>
            </a:r>
            <a:r>
              <a:rPr lang="ja-JP" altLang="en-US" sz="2000" i="1" dirty="0" smtClean="0">
                <a:latin typeface="Calibri" pitchFamily="34" charset="0"/>
              </a:rPr>
              <a:t>のフロア面積が削減出来ます。</a:t>
            </a:r>
            <a:endParaRPr lang="en-US" sz="2000" i="1" dirty="0">
              <a:latin typeface="Calibri" pitchFamily="34" charset="0"/>
            </a:endParaRPr>
          </a:p>
        </p:txBody>
      </p:sp>
      <p:pic>
        <p:nvPicPr>
          <p:cNvPr id="1026" name="Picture 2"/>
          <p:cNvPicPr>
            <a:picLocks noChangeAspect="1" noChangeArrowheads="1"/>
          </p:cNvPicPr>
          <p:nvPr/>
        </p:nvPicPr>
        <p:blipFill>
          <a:blip r:embed="rId5" cstate="print"/>
          <a:srcRect/>
          <a:stretch>
            <a:fillRect/>
          </a:stretch>
        </p:blipFill>
        <p:spPr bwMode="auto">
          <a:xfrm>
            <a:off x="7763194" y="3565639"/>
            <a:ext cx="2009173" cy="2678897"/>
          </a:xfrm>
          <a:prstGeom prst="rect">
            <a:avLst/>
          </a:prstGeom>
          <a:noFill/>
          <a:ln w="9525">
            <a:noFill/>
            <a:miter lim="800000"/>
            <a:headEnd/>
            <a:tailEnd/>
          </a:ln>
          <a:effectLst/>
        </p:spPr>
      </p:pic>
      <p:pic>
        <p:nvPicPr>
          <p:cNvPr id="8" name="Picture 2" descr="C:\Documents and Settings\joes\Desktop\TeraPak4.png"/>
          <p:cNvPicPr>
            <a:picLocks noChangeAspect="1" noChangeArrowheads="1"/>
          </p:cNvPicPr>
          <p:nvPr/>
        </p:nvPicPr>
        <p:blipFill>
          <a:blip r:embed="rId6" cstate="print"/>
          <a:srcRect/>
          <a:stretch>
            <a:fillRect/>
          </a:stretch>
        </p:blipFill>
        <p:spPr bwMode="auto">
          <a:xfrm>
            <a:off x="10029499" y="4273893"/>
            <a:ext cx="2329996" cy="1970643"/>
          </a:xfrm>
          <a:prstGeom prst="rect">
            <a:avLst/>
          </a:prstGeom>
          <a:noFill/>
          <a:ln w="9525">
            <a:noFill/>
            <a:miter lim="800000"/>
            <a:headEnd/>
            <a:tailEnd/>
          </a:ln>
        </p:spPr>
      </p:pic>
      <p:pic>
        <p:nvPicPr>
          <p:cNvPr id="3" name="Spectra TFinity Storage Density - YouTube [360p]">
            <a:hlinkClick r:id="" action="ppaction://media"/>
          </p:cNvPr>
          <p:cNvPicPr>
            <a:picLocks noChangeAspect="1"/>
          </p:cNvPicPr>
          <p:nvPr>
            <a:videoFile r:link="rId1"/>
            <p:extLst>
              <p:ext uri="{DAA4B4D4-6D71-4841-9C94-3DE7FCFB9230}">
                <p14:media xmlns:p14="http://schemas.microsoft.com/office/powerpoint/2010/main" r:embed="rId2">
                  <p14:trim st="41250" end="69613.3333"/>
                </p14:media>
              </p:ext>
            </p:extLst>
          </p:nvPr>
        </p:nvPicPr>
        <p:blipFill>
          <a:blip r:embed="rId7"/>
          <a:stretch>
            <a:fillRect/>
          </a:stretch>
        </p:blipFill>
        <p:spPr>
          <a:xfrm>
            <a:off x="5695019" y="178695"/>
            <a:ext cx="6376793" cy="3248086"/>
          </a:xfrm>
          <a:prstGeom prst="rect">
            <a:avLst/>
          </a:prstGeom>
        </p:spPr>
      </p:pic>
    </p:spTree>
    <p:extLst>
      <p:ext uri="{BB962C8B-B14F-4D97-AF65-F5344CB8AC3E}">
        <p14:creationId xmlns:p14="http://schemas.microsoft.com/office/powerpoint/2010/main" val="22316200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10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8"/>
          <p:cNvSpPr txBox="1">
            <a:spLocks noChangeArrowheads="1"/>
          </p:cNvSpPr>
          <p:nvPr/>
        </p:nvSpPr>
        <p:spPr bwMode="auto">
          <a:xfrm>
            <a:off x="631022" y="3325577"/>
            <a:ext cx="2297031" cy="249299"/>
          </a:xfrm>
          <a:prstGeom prst="rect">
            <a:avLst/>
          </a:prstGeom>
          <a:solidFill>
            <a:schemeClr val="bg1">
              <a:lumMod val="75000"/>
            </a:schemeClr>
          </a:solidFill>
          <a:ln w="9525">
            <a:noFill/>
            <a:miter lim="800000"/>
            <a:headEnd/>
            <a:tailEnd/>
          </a:ln>
        </p:spPr>
        <p:txBody>
          <a:bodyPr wrap="square" lIns="0" tIns="0" rIns="0" bIns="0" anchor="ctr">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800" b="1" i="1" u="sng" strike="noStrike" kern="1200" cap="none" spc="0" normalizeH="0" baseline="0" noProof="0" dirty="0">
                <a:ln>
                  <a:noFill/>
                </a:ln>
                <a:solidFill>
                  <a:prstClr val="black"/>
                </a:solidFill>
                <a:effectLst/>
                <a:uLnTx/>
                <a:uFillTx/>
                <a:latin typeface="Calibri"/>
                <a:ea typeface="+mn-ea"/>
                <a:cs typeface="+mn-cs"/>
              </a:rPr>
              <a:t>Media &amp; Entertainment</a:t>
            </a:r>
          </a:p>
        </p:txBody>
      </p:sp>
      <p:sp>
        <p:nvSpPr>
          <p:cNvPr id="7" name="Title 38"/>
          <p:cNvSpPr>
            <a:spLocks noGrp="1"/>
          </p:cNvSpPr>
          <p:nvPr>
            <p:ph type="ctrTitle"/>
          </p:nvPr>
        </p:nvSpPr>
        <p:spPr>
          <a:xfrm>
            <a:off x="4415822" y="244792"/>
            <a:ext cx="6897799" cy="609600"/>
          </a:xfrm>
        </p:spPr>
        <p:txBody>
          <a:bodyPr>
            <a:noAutofit/>
          </a:bodyPr>
          <a:lstStyle/>
          <a:p>
            <a:r>
              <a:rPr lang="ja-JP" altLang="en-US" sz="2400" dirty="0"/>
              <a:t>インストール</a:t>
            </a:r>
            <a:r>
              <a:rPr lang="en-US" sz="2400" dirty="0" smtClean="0"/>
              <a:t> </a:t>
            </a:r>
            <a:r>
              <a:rPr lang="en-US" sz="2400" dirty="0"/>
              <a:t>&gt; </a:t>
            </a:r>
            <a:r>
              <a:rPr lang="ja-JP" altLang="en-US" sz="2000" dirty="0" smtClean="0"/>
              <a:t>ワールドワイドで、</a:t>
            </a:r>
            <a:r>
              <a:rPr lang="en-US" altLang="ja-JP" sz="2000" dirty="0" smtClean="0"/>
              <a:t>22,000</a:t>
            </a:r>
            <a:r>
              <a:rPr lang="ja-JP" altLang="en-US" sz="2000" dirty="0" smtClean="0"/>
              <a:t>件のシステム導入</a:t>
            </a:r>
            <a:endParaRPr lang="en-US" sz="2400" dirty="0"/>
          </a:p>
        </p:txBody>
      </p:sp>
      <p:sp>
        <p:nvSpPr>
          <p:cNvPr id="25" name="Text Box 28"/>
          <p:cNvSpPr txBox="1">
            <a:spLocks noChangeArrowheads="1"/>
          </p:cNvSpPr>
          <p:nvPr/>
        </p:nvSpPr>
        <p:spPr bwMode="auto">
          <a:xfrm>
            <a:off x="624059" y="2159003"/>
            <a:ext cx="1255542" cy="249299"/>
          </a:xfrm>
          <a:prstGeom prst="rect">
            <a:avLst/>
          </a:prstGeom>
          <a:solidFill>
            <a:schemeClr val="bg1">
              <a:lumMod val="75000"/>
            </a:schemeClr>
          </a:solidFill>
          <a:ln w="9525">
            <a:noFill/>
            <a:miter lim="800000"/>
            <a:headEnd/>
            <a:tailEnd/>
          </a:ln>
        </p:spPr>
        <p:txBody>
          <a:bodyPr wrap="square" lIns="0" tIns="0" rIns="0" bIns="0" anchor="ctr">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800" b="1" i="1" u="sng" strike="noStrike" kern="1200" cap="none" spc="0" normalizeH="0" baseline="0" noProof="0" dirty="0">
                <a:ln>
                  <a:noFill/>
                </a:ln>
                <a:solidFill>
                  <a:prstClr val="black"/>
                </a:solidFill>
                <a:effectLst/>
                <a:uLnTx/>
                <a:uFillTx/>
                <a:latin typeface="Calibri"/>
                <a:ea typeface="+mn-ea"/>
                <a:cs typeface="+mn-cs"/>
              </a:rPr>
              <a:t>Government</a:t>
            </a:r>
          </a:p>
        </p:txBody>
      </p:sp>
      <p:pic>
        <p:nvPicPr>
          <p:cNvPr id="26" name="Picture 43"/>
          <p:cNvPicPr>
            <a:picLocks noChangeAspect="1"/>
          </p:cNvPicPr>
          <p:nvPr/>
        </p:nvPicPr>
        <p:blipFill>
          <a:blip r:embed="rId4" cstate="print"/>
          <a:srcRect/>
          <a:stretch>
            <a:fillRect/>
          </a:stretch>
        </p:blipFill>
        <p:spPr bwMode="auto">
          <a:xfrm>
            <a:off x="485881" y="1198289"/>
            <a:ext cx="970358" cy="814622"/>
          </a:xfrm>
          <a:prstGeom prst="rect">
            <a:avLst/>
          </a:prstGeom>
          <a:noFill/>
          <a:ln w="9525">
            <a:noFill/>
            <a:miter lim="800000"/>
            <a:headEnd/>
            <a:tailEnd/>
          </a:ln>
        </p:spPr>
      </p:pic>
      <p:pic>
        <p:nvPicPr>
          <p:cNvPr id="27" name="Picture 25" descr="los alamos.png"/>
          <p:cNvPicPr>
            <a:picLocks noChangeAspect="1"/>
          </p:cNvPicPr>
          <p:nvPr/>
        </p:nvPicPr>
        <p:blipFill>
          <a:blip r:embed="rId5" cstate="print"/>
          <a:srcRect/>
          <a:stretch>
            <a:fillRect/>
          </a:stretch>
        </p:blipFill>
        <p:spPr bwMode="auto">
          <a:xfrm>
            <a:off x="1417032" y="1240662"/>
            <a:ext cx="1476197" cy="676193"/>
          </a:xfrm>
          <a:prstGeom prst="rect">
            <a:avLst/>
          </a:prstGeom>
          <a:noFill/>
          <a:ln w="9525">
            <a:noFill/>
            <a:miter lim="800000"/>
            <a:headEnd/>
            <a:tailEnd/>
          </a:ln>
        </p:spPr>
      </p:pic>
      <p:pic>
        <p:nvPicPr>
          <p:cNvPr id="28" name="Picture 2" descr="http://www.raymondloesch.com/images/navy.jpg"/>
          <p:cNvPicPr>
            <a:picLocks noChangeAspect="1" noChangeArrowheads="1"/>
          </p:cNvPicPr>
          <p:nvPr/>
        </p:nvPicPr>
        <p:blipFill>
          <a:blip r:embed="rId6" cstate="print"/>
          <a:srcRect/>
          <a:stretch>
            <a:fillRect/>
          </a:stretch>
        </p:blipFill>
        <p:spPr bwMode="auto">
          <a:xfrm>
            <a:off x="2485116" y="2147544"/>
            <a:ext cx="1088594" cy="942789"/>
          </a:xfrm>
          <a:prstGeom prst="rect">
            <a:avLst/>
          </a:prstGeom>
          <a:noFill/>
          <a:ln w="9525">
            <a:noFill/>
            <a:miter lim="800000"/>
            <a:headEnd/>
            <a:tailEnd/>
          </a:ln>
        </p:spPr>
      </p:pic>
      <p:pic>
        <p:nvPicPr>
          <p:cNvPr id="29" name="Picture 4" descr="http://www.hacu.net/images/hacu/development/sponsors_fr/Army%20logo%20black%20R.JPG"/>
          <p:cNvPicPr>
            <a:picLocks noChangeAspect="1" noChangeArrowheads="1"/>
          </p:cNvPicPr>
          <p:nvPr/>
        </p:nvPicPr>
        <p:blipFill>
          <a:blip r:embed="rId7" cstate="print"/>
          <a:srcRect/>
          <a:stretch>
            <a:fillRect/>
          </a:stretch>
        </p:blipFill>
        <p:spPr bwMode="auto">
          <a:xfrm>
            <a:off x="3903061" y="2164400"/>
            <a:ext cx="980998" cy="931846"/>
          </a:xfrm>
          <a:prstGeom prst="rect">
            <a:avLst/>
          </a:prstGeom>
          <a:noFill/>
          <a:ln w="9525">
            <a:noFill/>
            <a:miter lim="800000"/>
            <a:headEnd/>
            <a:tailEnd/>
          </a:ln>
        </p:spPr>
      </p:pic>
      <p:pic>
        <p:nvPicPr>
          <p:cNvPr id="30" name="Picture 18" descr="http://tbn0.google.com/images?q=tbn:vUUhKlHAQwWPqM:http://www.nwcaonline.com/Logos/EGA.Marines.FP.V.jpg">
            <a:hlinkClick r:id="rId8"/>
          </p:cNvPr>
          <p:cNvPicPr>
            <a:picLocks noChangeAspect="1" noChangeArrowheads="1"/>
          </p:cNvPicPr>
          <p:nvPr/>
        </p:nvPicPr>
        <p:blipFill>
          <a:blip r:embed="rId9" cstate="print"/>
          <a:srcRect/>
          <a:stretch>
            <a:fillRect/>
          </a:stretch>
        </p:blipFill>
        <p:spPr bwMode="auto">
          <a:xfrm>
            <a:off x="624059" y="2451902"/>
            <a:ext cx="1579128" cy="593523"/>
          </a:xfrm>
          <a:prstGeom prst="rect">
            <a:avLst/>
          </a:prstGeom>
          <a:noFill/>
          <a:ln w="9525">
            <a:noFill/>
            <a:miter lim="800000"/>
            <a:headEnd/>
            <a:tailEnd/>
          </a:ln>
        </p:spPr>
      </p:pic>
      <p:pic>
        <p:nvPicPr>
          <p:cNvPr id="31" name="Picture 3" descr="C:\Documents and Settings\joes\Desktop\DSC_2008_ANNUAL_REPORT.png"/>
          <p:cNvPicPr>
            <a:picLocks noChangeAspect="1" noChangeArrowheads="1"/>
          </p:cNvPicPr>
          <p:nvPr/>
        </p:nvPicPr>
        <p:blipFill>
          <a:blip r:embed="rId10" cstate="print"/>
          <a:srcRect/>
          <a:stretch>
            <a:fillRect/>
          </a:stretch>
        </p:blipFill>
        <p:spPr bwMode="auto">
          <a:xfrm>
            <a:off x="4852039" y="4237347"/>
            <a:ext cx="2215312" cy="490277"/>
          </a:xfrm>
          <a:prstGeom prst="rect">
            <a:avLst/>
          </a:prstGeom>
          <a:noFill/>
          <a:ln w="9525">
            <a:noFill/>
            <a:miter lim="800000"/>
            <a:headEnd/>
            <a:tailEnd/>
          </a:ln>
        </p:spPr>
      </p:pic>
      <p:pic>
        <p:nvPicPr>
          <p:cNvPr id="32" name="Picture 2"/>
          <p:cNvPicPr>
            <a:picLocks noChangeAspect="1" noChangeArrowheads="1"/>
          </p:cNvPicPr>
          <p:nvPr/>
        </p:nvPicPr>
        <p:blipFill>
          <a:blip r:embed="rId11" cstate="print"/>
          <a:srcRect/>
          <a:stretch>
            <a:fillRect/>
          </a:stretch>
        </p:blipFill>
        <p:spPr bwMode="auto">
          <a:xfrm>
            <a:off x="5939940" y="3335811"/>
            <a:ext cx="1461306" cy="818649"/>
          </a:xfrm>
          <a:prstGeom prst="rect">
            <a:avLst/>
          </a:prstGeom>
          <a:noFill/>
          <a:ln w="9525">
            <a:noFill/>
            <a:miter lim="800000"/>
            <a:headEnd/>
            <a:tailEnd/>
          </a:ln>
        </p:spPr>
      </p:pic>
      <p:pic>
        <p:nvPicPr>
          <p:cNvPr id="33" name="Picture 26" descr="http://img.hexus.net/v2/lifestyle/logos/disney_abctelevisiongroup_tn.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47845" y="3347294"/>
            <a:ext cx="2568221"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4124" y="4510555"/>
            <a:ext cx="1576026" cy="569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14" descr="https://secure.connect.pbs.org/pbsdocuments/Solutions/Conferences/Technology/2011/images/ENC_V_4c_Logo_FINAL---small.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455399" y="3986497"/>
            <a:ext cx="1589444" cy="64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8" descr="http://t0.gstatic.com/images?q=tbn:ANd9GcRQlrCpUfMChBWX0Sq9pdxqQLsLj6W8xuwQZWUx_e3gM8wxUv1tcA&amp;t=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84058" y="3345131"/>
            <a:ext cx="836040" cy="70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2" descr="http://www.slashgamer.com/wp-content/uploads/2010/01/espn-logo.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799701" y="3994937"/>
            <a:ext cx="1267432" cy="83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34437" y="5360097"/>
            <a:ext cx="943897" cy="843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58151" y="4878748"/>
            <a:ext cx="911500" cy="1069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16" descr="http://images.wikia.com/logopedia/images/b/bf/NBCNews.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276910" y="4980297"/>
            <a:ext cx="1804657" cy="70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0838" y="3727135"/>
            <a:ext cx="1113273" cy="674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2" name="Picture 1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883303" y="3738142"/>
            <a:ext cx="1332403" cy="646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Picture 10"/>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346125" y="4505866"/>
            <a:ext cx="1076911" cy="799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4" name="Object 43"/>
          <p:cNvGraphicFramePr>
            <a:graphicFrameLocks noChangeAspect="1"/>
          </p:cNvGraphicFramePr>
          <p:nvPr>
            <p:extLst/>
          </p:nvPr>
        </p:nvGraphicFramePr>
        <p:xfrm>
          <a:off x="10130089" y="5858240"/>
          <a:ext cx="1868570" cy="425067"/>
        </p:xfrm>
        <a:graphic>
          <a:graphicData uri="http://schemas.openxmlformats.org/presentationml/2006/ole">
            <mc:AlternateContent xmlns:mc="http://schemas.openxmlformats.org/markup-compatibility/2006">
              <mc:Choice xmlns:v="urn:schemas-microsoft-com:vml" Requires="v">
                <p:oleObj spid="_x0000_s4145" name="Photo Editor Photo" r:id="rId23" imgW="2314286" imgH="466543" progId="">
                  <p:embed/>
                </p:oleObj>
              </mc:Choice>
              <mc:Fallback>
                <p:oleObj name="Photo Editor Photo" r:id="rId23" imgW="2314286" imgH="466543" progId="">
                  <p:embed/>
                  <p:pic>
                    <p:nvPicPr>
                      <p:cNvPr id="44" name="Object 4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130089" y="5858240"/>
                        <a:ext cx="1868570" cy="425067"/>
                      </a:xfrm>
                      <a:prstGeom prst="rect">
                        <a:avLst/>
                      </a:prstGeom>
                      <a:noFill/>
                      <a:ln>
                        <a:noFill/>
                      </a:ln>
                      <a:effectLst/>
                    </p:spPr>
                  </p:pic>
                </p:oleObj>
              </mc:Fallback>
            </mc:AlternateContent>
          </a:graphicData>
        </a:graphic>
      </p:graphicFrame>
      <p:pic>
        <p:nvPicPr>
          <p:cNvPr id="45" name="Picture 36" descr="http://upload.wikimedia.org/wikipedia/en/c/c1/FTS-LOGO.jp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999784" y="5780110"/>
            <a:ext cx="1939253" cy="6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Image result for vietnam television logo"/>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3503918" y="3362168"/>
            <a:ext cx="1160298" cy="66826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www.trademarkia.com/logo-images/dai-truyen-hinh-thanh-pho-ho-chi-minh-hochiminh-city-television/htv-79055020.jp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513624" y="4107869"/>
            <a:ext cx="1150592" cy="5042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Image result for tv alhijrah logo"/>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631022" y="5169528"/>
            <a:ext cx="782828" cy="101727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3.bp.blogspot.com/-ZzwMfgKIXHE/UeFdCcHgVgI/AAAAAAAAAjo/mg7i_7U5xPQ/s1600/PT+MNC+Sky+Vision+Tbk.jp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611941" y="5413327"/>
            <a:ext cx="1218915" cy="609458"/>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http://upload.wikimedia.org/wikipedia/en/b/bf/Trans_TV_2013_logo.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611941" y="6145797"/>
            <a:ext cx="1560593" cy="249006"/>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http://entertainment.gaeatimes.com/wp-content/uploads/2009/05/set-logo.jp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4294362" y="5469585"/>
            <a:ext cx="855987" cy="95467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http://upload.wikimedia.org/wikipedia/en/8/80/Airbus_logo.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7693250" y="1561777"/>
            <a:ext cx="1612613" cy="429699"/>
          </a:xfrm>
          <a:prstGeom prst="rect">
            <a:avLst/>
          </a:prstGeom>
          <a:noFill/>
          <a:extLst>
            <a:ext uri="{909E8E84-426E-40DD-AFC4-6F175D3DCCD1}">
              <a14:hiddenFill xmlns:a14="http://schemas.microsoft.com/office/drawing/2010/main">
                <a:solidFill>
                  <a:srgbClr val="FFFFFF"/>
                </a:solidFill>
              </a14:hiddenFill>
            </a:ext>
          </a:extLst>
        </p:spPr>
      </p:pic>
      <p:pic>
        <p:nvPicPr>
          <p:cNvPr id="1049" name="Picture 25" descr="https://tvkuindo.files.wordpress.com/2011/05/seoul_broadcasting_system_logo.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5311666" y="5360097"/>
            <a:ext cx="1432503" cy="561975"/>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6" descr="KBS"/>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878547" y="4810511"/>
            <a:ext cx="1678218" cy="47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28" descr="http://www.oceandata.co.kr/GroupWare/Home/english/images/company/logo03.gif"/>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7693250" y="1120260"/>
            <a:ext cx="1686420" cy="384886"/>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http://www.kca.kr/open_content/en/images/common/logo.gif"/>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5342141" y="6027747"/>
            <a:ext cx="2495550" cy="3714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7"/>
          <a:stretch>
            <a:fillRect/>
          </a:stretch>
        </p:blipFill>
        <p:spPr>
          <a:xfrm>
            <a:off x="6688621" y="2144579"/>
            <a:ext cx="1114650" cy="940632"/>
          </a:xfrm>
          <a:prstGeom prst="rect">
            <a:avLst/>
          </a:prstGeom>
        </p:spPr>
      </p:pic>
      <p:pic>
        <p:nvPicPr>
          <p:cNvPr id="10" name="Picture 9"/>
          <p:cNvPicPr>
            <a:picLocks noChangeAspect="1"/>
          </p:cNvPicPr>
          <p:nvPr/>
        </p:nvPicPr>
        <p:blipFill>
          <a:blip r:embed="rId38"/>
          <a:stretch>
            <a:fillRect/>
          </a:stretch>
        </p:blipFill>
        <p:spPr>
          <a:xfrm>
            <a:off x="9865849" y="2114582"/>
            <a:ext cx="2039570" cy="695004"/>
          </a:xfrm>
          <a:prstGeom prst="rect">
            <a:avLst/>
          </a:prstGeom>
        </p:spPr>
      </p:pic>
      <p:pic>
        <p:nvPicPr>
          <p:cNvPr id="14" name="Picture 13"/>
          <p:cNvPicPr>
            <a:picLocks noChangeAspect="1"/>
          </p:cNvPicPr>
          <p:nvPr/>
        </p:nvPicPr>
        <p:blipFill>
          <a:blip r:embed="rId39"/>
          <a:stretch>
            <a:fillRect/>
          </a:stretch>
        </p:blipFill>
        <p:spPr>
          <a:xfrm>
            <a:off x="7837777" y="2142155"/>
            <a:ext cx="2028072" cy="902446"/>
          </a:xfrm>
          <a:prstGeom prst="rect">
            <a:avLst/>
          </a:prstGeom>
        </p:spPr>
      </p:pic>
      <p:pic>
        <p:nvPicPr>
          <p:cNvPr id="17" name="Picture 16"/>
          <p:cNvPicPr>
            <a:picLocks noChangeAspect="1"/>
          </p:cNvPicPr>
          <p:nvPr/>
        </p:nvPicPr>
        <p:blipFill>
          <a:blip r:embed="rId40"/>
          <a:stretch>
            <a:fillRect/>
          </a:stretch>
        </p:blipFill>
        <p:spPr>
          <a:xfrm>
            <a:off x="5150349" y="2147544"/>
            <a:ext cx="1235822" cy="1026622"/>
          </a:xfrm>
          <a:prstGeom prst="rect">
            <a:avLst/>
          </a:prstGeom>
        </p:spPr>
      </p:pic>
      <p:pic>
        <p:nvPicPr>
          <p:cNvPr id="19" name="Picture 18"/>
          <p:cNvPicPr>
            <a:picLocks noChangeAspect="1"/>
          </p:cNvPicPr>
          <p:nvPr/>
        </p:nvPicPr>
        <p:blipFill>
          <a:blip r:embed="rId41"/>
          <a:stretch>
            <a:fillRect/>
          </a:stretch>
        </p:blipFill>
        <p:spPr>
          <a:xfrm>
            <a:off x="5186537" y="1049740"/>
            <a:ext cx="901531" cy="901531"/>
          </a:xfrm>
          <a:prstGeom prst="rect">
            <a:avLst/>
          </a:prstGeom>
        </p:spPr>
      </p:pic>
      <p:pic>
        <p:nvPicPr>
          <p:cNvPr id="22" name="Picture 21"/>
          <p:cNvPicPr>
            <a:picLocks noChangeAspect="1"/>
          </p:cNvPicPr>
          <p:nvPr/>
        </p:nvPicPr>
        <p:blipFill>
          <a:blip r:embed="rId42"/>
          <a:stretch>
            <a:fillRect/>
          </a:stretch>
        </p:blipFill>
        <p:spPr>
          <a:xfrm>
            <a:off x="6283620" y="1203686"/>
            <a:ext cx="1214078" cy="747585"/>
          </a:xfrm>
          <a:prstGeom prst="rect">
            <a:avLst/>
          </a:prstGeom>
        </p:spPr>
      </p:pic>
      <p:pic>
        <p:nvPicPr>
          <p:cNvPr id="23" name="Picture 22"/>
          <p:cNvPicPr>
            <a:picLocks noChangeAspect="1"/>
          </p:cNvPicPr>
          <p:nvPr/>
        </p:nvPicPr>
        <p:blipFill>
          <a:blip r:embed="rId43"/>
          <a:stretch>
            <a:fillRect/>
          </a:stretch>
        </p:blipFill>
        <p:spPr>
          <a:xfrm>
            <a:off x="4200313" y="1149859"/>
            <a:ext cx="790672" cy="790672"/>
          </a:xfrm>
          <a:prstGeom prst="rect">
            <a:avLst/>
          </a:prstGeom>
        </p:spPr>
      </p:pic>
      <p:pic>
        <p:nvPicPr>
          <p:cNvPr id="52" name="Picture 51"/>
          <p:cNvPicPr>
            <a:picLocks noChangeAspect="1"/>
          </p:cNvPicPr>
          <p:nvPr/>
        </p:nvPicPr>
        <p:blipFill>
          <a:blip r:embed="rId44"/>
          <a:stretch>
            <a:fillRect/>
          </a:stretch>
        </p:blipFill>
        <p:spPr>
          <a:xfrm>
            <a:off x="3104245" y="1290773"/>
            <a:ext cx="938930" cy="632832"/>
          </a:xfrm>
          <a:prstGeom prst="rect">
            <a:avLst/>
          </a:prstGeom>
        </p:spPr>
      </p:pic>
      <p:sp>
        <p:nvSpPr>
          <p:cNvPr id="53" name="Text Box 28"/>
          <p:cNvSpPr txBox="1">
            <a:spLocks noChangeArrowheads="1"/>
          </p:cNvSpPr>
          <p:nvPr/>
        </p:nvSpPr>
        <p:spPr bwMode="auto">
          <a:xfrm>
            <a:off x="626005" y="974025"/>
            <a:ext cx="2852060" cy="249299"/>
          </a:xfrm>
          <a:prstGeom prst="rect">
            <a:avLst/>
          </a:prstGeom>
          <a:solidFill>
            <a:schemeClr val="bg1">
              <a:lumMod val="75000"/>
            </a:schemeClr>
          </a:solidFill>
          <a:ln w="9525">
            <a:noFill/>
            <a:miter lim="800000"/>
            <a:headEnd/>
            <a:tailEnd/>
          </a:ln>
        </p:spPr>
        <p:txBody>
          <a:bodyPr wrap="square" lIns="0" tIns="0" rIns="0" bIns="0" anchor="ctr">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800" b="1" i="1" u="sng" strike="noStrike" kern="1200" cap="none" spc="0" normalizeH="0" baseline="0" noProof="0" dirty="0" smtClean="0">
                <a:ln>
                  <a:noFill/>
                </a:ln>
                <a:solidFill>
                  <a:prstClr val="black"/>
                </a:solidFill>
                <a:effectLst/>
                <a:uLnTx/>
                <a:uFillTx/>
                <a:latin typeface="Calibri"/>
                <a:ea typeface="+mn-ea"/>
                <a:cs typeface="+mn-cs"/>
              </a:rPr>
              <a:t>High Performance Computing</a:t>
            </a:r>
            <a:endParaRPr kumimoji="0" lang="en-US" sz="1800" b="1" i="1" u="sng" strike="noStrike" kern="1200" cap="none" spc="0" normalizeH="0" baseline="0" noProof="0" dirty="0">
              <a:ln>
                <a:noFill/>
              </a:ln>
              <a:solidFill>
                <a:prstClr val="black"/>
              </a:solidFill>
              <a:effectLst/>
              <a:uLnTx/>
              <a:uFillTx/>
              <a:latin typeface="Calibri"/>
              <a:ea typeface="+mn-ea"/>
              <a:cs typeface="+mn-cs"/>
            </a:endParaRPr>
          </a:p>
        </p:txBody>
      </p:sp>
      <p:pic>
        <p:nvPicPr>
          <p:cNvPr id="2" name="Picture 1"/>
          <p:cNvPicPr>
            <a:picLocks noChangeAspect="1"/>
          </p:cNvPicPr>
          <p:nvPr/>
        </p:nvPicPr>
        <p:blipFill>
          <a:blip r:embed="rId45"/>
          <a:stretch>
            <a:fillRect/>
          </a:stretch>
        </p:blipFill>
        <p:spPr>
          <a:xfrm>
            <a:off x="9262179" y="3994937"/>
            <a:ext cx="1320186" cy="668033"/>
          </a:xfrm>
          <a:prstGeom prst="rect">
            <a:avLst/>
          </a:prstGeom>
        </p:spPr>
      </p:pic>
      <p:pic>
        <p:nvPicPr>
          <p:cNvPr id="57" name="Picture 17" descr="http://tbn0.google.com/images?q=tbn:oMyCd7wDKu21VM:http://www.underyellowracing.com/nascar-logo-big.gif">
            <a:hlinkClick r:id="rId46"/>
          </p:cNvPr>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10104395" y="3389831"/>
            <a:ext cx="2043454"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8"/>
          <a:stretch>
            <a:fillRect/>
          </a:stretch>
        </p:blipFill>
        <p:spPr>
          <a:xfrm>
            <a:off x="9470186" y="1171718"/>
            <a:ext cx="1268418" cy="751349"/>
          </a:xfrm>
          <a:prstGeom prst="rect">
            <a:avLst/>
          </a:prstGeom>
        </p:spPr>
      </p:pic>
      <p:pic>
        <p:nvPicPr>
          <p:cNvPr id="1040" name="Picture 16" descr="http://www.mpob.gov.my/images/stories/about-us/logo-mpob.jpg"/>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10902927" y="1171719"/>
            <a:ext cx="1095732" cy="7451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0"/>
          <a:stretch>
            <a:fillRect/>
          </a:stretch>
        </p:blipFill>
        <p:spPr>
          <a:xfrm>
            <a:off x="7956684" y="4848559"/>
            <a:ext cx="969355" cy="699733"/>
          </a:xfrm>
          <a:prstGeom prst="rect">
            <a:avLst/>
          </a:prstGeom>
        </p:spPr>
      </p:pic>
      <p:pic>
        <p:nvPicPr>
          <p:cNvPr id="8" name="Picture 7"/>
          <p:cNvPicPr>
            <a:picLocks noChangeAspect="1"/>
          </p:cNvPicPr>
          <p:nvPr/>
        </p:nvPicPr>
        <p:blipFill>
          <a:blip r:embed="rId51"/>
          <a:stretch>
            <a:fillRect/>
          </a:stretch>
        </p:blipFill>
        <p:spPr>
          <a:xfrm>
            <a:off x="9007826" y="4693625"/>
            <a:ext cx="1161344" cy="1114379"/>
          </a:xfrm>
          <a:prstGeom prst="rect">
            <a:avLst/>
          </a:prstGeom>
        </p:spPr>
      </p:pic>
      <p:pic>
        <p:nvPicPr>
          <p:cNvPr id="11" name="Picture 10"/>
          <p:cNvPicPr>
            <a:picLocks noChangeAspect="1"/>
          </p:cNvPicPr>
          <p:nvPr/>
        </p:nvPicPr>
        <p:blipFill>
          <a:blip r:embed="rId52"/>
          <a:stretch>
            <a:fillRect/>
          </a:stretch>
        </p:blipFill>
        <p:spPr>
          <a:xfrm>
            <a:off x="3518773" y="4691251"/>
            <a:ext cx="1142438" cy="662804"/>
          </a:xfrm>
          <a:prstGeom prst="rect">
            <a:avLst/>
          </a:prstGeom>
        </p:spPr>
      </p:pic>
    </p:spTree>
    <p:extLst>
      <p:ext uri="{BB962C8B-B14F-4D97-AF65-F5344CB8AC3E}">
        <p14:creationId xmlns:p14="http://schemas.microsoft.com/office/powerpoint/2010/main" val="28923453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Projects\Photography\Products\T-Series\BlueScale Screens\Flat\Boa General-GeneralStatus.png"/>
          <p:cNvPicPr>
            <a:picLocks noChangeAspect="1" noChangeArrowheads="1"/>
          </p:cNvPicPr>
          <p:nvPr/>
        </p:nvPicPr>
        <p:blipFill>
          <a:blip r:embed="rId3" cstate="print"/>
          <a:srcRect t="20949" b="3774"/>
          <a:stretch>
            <a:fillRect/>
          </a:stretch>
        </p:blipFill>
        <p:spPr bwMode="auto">
          <a:xfrm>
            <a:off x="4571767" y="2095500"/>
            <a:ext cx="5553309" cy="3633404"/>
          </a:xfrm>
          <a:prstGeom prst="rect">
            <a:avLst/>
          </a:prstGeom>
          <a:noFill/>
          <a:ln w="3175">
            <a:solidFill>
              <a:schemeClr val="tx1"/>
            </a:solidFill>
          </a:ln>
          <a:effectLst>
            <a:outerShdw blurRad="50800" dist="38100" dir="2700000" algn="tl" rotWithShape="0">
              <a:prstClr val="black">
                <a:alpha val="40000"/>
              </a:prstClr>
            </a:outerShdw>
          </a:effectLst>
        </p:spPr>
      </p:pic>
      <p:sp>
        <p:nvSpPr>
          <p:cNvPr id="3" name="Title 2"/>
          <p:cNvSpPr>
            <a:spLocks noGrp="1"/>
          </p:cNvSpPr>
          <p:nvPr>
            <p:ph type="title"/>
          </p:nvPr>
        </p:nvSpPr>
        <p:spPr>
          <a:xfrm>
            <a:off x="1484050" y="287597"/>
            <a:ext cx="8477250" cy="609600"/>
          </a:xfrm>
        </p:spPr>
        <p:txBody>
          <a:bodyPr>
            <a:noAutofit/>
          </a:bodyPr>
          <a:lstStyle/>
          <a:p>
            <a:r>
              <a:rPr lang="en-US" sz="3100" dirty="0"/>
              <a:t>BlueScale Reduces Cost And Ensures Data Integrity</a:t>
            </a:r>
          </a:p>
        </p:txBody>
      </p:sp>
      <p:sp>
        <p:nvSpPr>
          <p:cNvPr id="6" name="TextBox 5"/>
          <p:cNvSpPr txBox="1"/>
          <p:nvPr/>
        </p:nvSpPr>
        <p:spPr>
          <a:xfrm>
            <a:off x="1536568" y="1295400"/>
            <a:ext cx="2959232" cy="4524315"/>
          </a:xfrm>
          <a:prstGeom prst="rect">
            <a:avLst/>
          </a:prstGeom>
          <a:noFill/>
        </p:spPr>
        <p:txBody>
          <a:bodyPr wrap="square" rtlCol="0">
            <a:spAutoFit/>
          </a:bodyPr>
          <a:lstStyle/>
          <a:p>
            <a:pPr>
              <a:spcAft>
                <a:spcPts val="1200"/>
              </a:spcAft>
            </a:pPr>
            <a:endParaRPr lang="en-US" sz="2400" dirty="0">
              <a:latin typeface="Calibri" pitchFamily="34" charset="0"/>
            </a:endParaRPr>
          </a:p>
          <a:p>
            <a:pPr marL="228600" indent="-228600">
              <a:spcAft>
                <a:spcPts val="1200"/>
              </a:spcAft>
              <a:buFont typeface="Arial" pitchFamily="34" charset="0"/>
              <a:buChar char="•"/>
            </a:pPr>
            <a:r>
              <a:rPr lang="en-US" sz="2400" dirty="0">
                <a:latin typeface="Calibri" pitchFamily="34" charset="0"/>
              </a:rPr>
              <a:t> </a:t>
            </a:r>
            <a:r>
              <a:rPr lang="ja-JP" altLang="en-US" sz="2000" dirty="0">
                <a:latin typeface="Calibri" pitchFamily="34" charset="0"/>
              </a:rPr>
              <a:t>ステ</a:t>
            </a:r>
            <a:r>
              <a:rPr lang="ja-JP" altLang="en-US" sz="2000" dirty="0" smtClean="0">
                <a:latin typeface="Calibri" pitchFamily="34" charset="0"/>
              </a:rPr>
              <a:t>ー</a:t>
            </a:r>
            <a:r>
              <a:rPr lang="ja-JP" altLang="en-US" sz="2000" dirty="0">
                <a:latin typeface="Calibri" pitchFamily="34" charset="0"/>
              </a:rPr>
              <a:t>タス</a:t>
            </a:r>
            <a:endParaRPr lang="en-US" sz="2000" dirty="0">
              <a:latin typeface="Calibri" pitchFamily="34" charset="0"/>
            </a:endParaRPr>
          </a:p>
          <a:p>
            <a:pPr marL="228600" indent="-228600">
              <a:spcAft>
                <a:spcPts val="1200"/>
              </a:spcAft>
              <a:buFont typeface="Arial" pitchFamily="34" charset="0"/>
              <a:buChar char="•"/>
            </a:pPr>
            <a:r>
              <a:rPr lang="ja-JP" altLang="en-US" sz="2000" dirty="0" smtClean="0">
                <a:latin typeface="Calibri" pitchFamily="34" charset="0"/>
              </a:rPr>
              <a:t> 設</a:t>
            </a:r>
            <a:r>
              <a:rPr lang="ja-JP" altLang="en-US" sz="2000" dirty="0">
                <a:latin typeface="Calibri" pitchFamily="34" charset="0"/>
              </a:rPr>
              <a:t>定</a:t>
            </a:r>
            <a:endParaRPr lang="en-US" sz="2000" dirty="0">
              <a:latin typeface="Calibri" pitchFamily="34" charset="0"/>
            </a:endParaRPr>
          </a:p>
          <a:p>
            <a:pPr marL="228600" indent="-228600">
              <a:spcAft>
                <a:spcPts val="1200"/>
              </a:spcAft>
              <a:buFont typeface="Arial" pitchFamily="34" charset="0"/>
              <a:buChar char="•"/>
            </a:pPr>
            <a:r>
              <a:rPr lang="en-US" sz="2000" dirty="0">
                <a:latin typeface="Calibri" pitchFamily="34" charset="0"/>
              </a:rPr>
              <a:t> </a:t>
            </a:r>
            <a:r>
              <a:rPr lang="ja-JP" altLang="en-US" sz="2000" dirty="0">
                <a:latin typeface="Calibri" pitchFamily="34" charset="0"/>
              </a:rPr>
              <a:t>モニタ</a:t>
            </a:r>
            <a:r>
              <a:rPr lang="ja-JP" altLang="en-US" sz="2000" dirty="0" smtClean="0">
                <a:latin typeface="Calibri" pitchFamily="34" charset="0"/>
              </a:rPr>
              <a:t>ー</a:t>
            </a:r>
            <a:endParaRPr lang="en-US" sz="2000" dirty="0">
              <a:latin typeface="Calibri" pitchFamily="34" charset="0"/>
            </a:endParaRPr>
          </a:p>
          <a:p>
            <a:pPr marL="228600" indent="-228600">
              <a:spcAft>
                <a:spcPts val="1200"/>
              </a:spcAft>
              <a:buFont typeface="Arial" pitchFamily="34" charset="0"/>
              <a:buChar char="•"/>
            </a:pPr>
            <a:r>
              <a:rPr lang="en-US" sz="2000" dirty="0">
                <a:latin typeface="Calibri" pitchFamily="34" charset="0"/>
              </a:rPr>
              <a:t> </a:t>
            </a:r>
            <a:r>
              <a:rPr lang="ja-JP" altLang="en-US" sz="2000" dirty="0">
                <a:latin typeface="Calibri" pitchFamily="34" charset="0"/>
              </a:rPr>
              <a:t>最適化</a:t>
            </a:r>
            <a:endParaRPr lang="en-US" sz="2000" dirty="0">
              <a:latin typeface="Calibri" pitchFamily="34" charset="0"/>
            </a:endParaRPr>
          </a:p>
          <a:p>
            <a:pPr marL="228600" indent="-228600">
              <a:spcAft>
                <a:spcPts val="1200"/>
              </a:spcAft>
              <a:buFont typeface="Arial" pitchFamily="34" charset="0"/>
              <a:buChar char="•"/>
            </a:pPr>
            <a:r>
              <a:rPr lang="en-US" sz="2000" dirty="0">
                <a:latin typeface="Calibri" pitchFamily="34" charset="0"/>
              </a:rPr>
              <a:t> </a:t>
            </a:r>
            <a:r>
              <a:rPr lang="ja-JP" altLang="en-US" sz="2000" dirty="0">
                <a:latin typeface="Calibri" pitchFamily="34" charset="0"/>
              </a:rPr>
              <a:t>セキュリティ</a:t>
            </a:r>
            <a:endParaRPr lang="en-US" sz="2000" dirty="0">
              <a:latin typeface="Calibri" pitchFamily="34" charset="0"/>
            </a:endParaRPr>
          </a:p>
          <a:p>
            <a:pPr marL="228600" indent="-228600">
              <a:spcAft>
                <a:spcPts val="1200"/>
              </a:spcAft>
              <a:buFont typeface="Arial" pitchFamily="34" charset="0"/>
              <a:buChar char="•"/>
            </a:pPr>
            <a:r>
              <a:rPr lang="ja-JP" altLang="en-US" sz="2000" dirty="0" smtClean="0">
                <a:latin typeface="Calibri" pitchFamily="34" charset="0"/>
              </a:rPr>
              <a:t> メ</a:t>
            </a:r>
            <a:r>
              <a:rPr lang="ja-JP" altLang="en-US" sz="2000" dirty="0">
                <a:latin typeface="Calibri" pitchFamily="34" charset="0"/>
              </a:rPr>
              <a:t>ディ</a:t>
            </a:r>
            <a:r>
              <a:rPr lang="ja-JP" altLang="en-US" sz="2000" dirty="0" smtClean="0">
                <a:latin typeface="Calibri" pitchFamily="34" charset="0"/>
              </a:rPr>
              <a:t>アライフサイクル管理</a:t>
            </a:r>
            <a:endParaRPr lang="en-US" sz="2000" dirty="0">
              <a:latin typeface="Calibri" pitchFamily="34" charset="0"/>
            </a:endParaRPr>
          </a:p>
          <a:p>
            <a:pPr marL="228600" indent="-228600">
              <a:spcAft>
                <a:spcPts val="1200"/>
              </a:spcAft>
              <a:buFont typeface="Arial" pitchFamily="34" charset="0"/>
              <a:buChar char="•"/>
            </a:pPr>
            <a:r>
              <a:rPr lang="en-US" sz="2000" dirty="0">
                <a:latin typeface="Calibri" pitchFamily="34" charset="0"/>
              </a:rPr>
              <a:t> </a:t>
            </a:r>
            <a:r>
              <a:rPr lang="ja-JP" altLang="en-US" sz="2000" dirty="0">
                <a:latin typeface="Calibri" pitchFamily="34" charset="0"/>
              </a:rPr>
              <a:t>診断</a:t>
            </a:r>
            <a:endParaRPr lang="en-US" sz="2000" dirty="0">
              <a:latin typeface="Calibri" pitchFamily="34" charset="0"/>
            </a:endParaRPr>
          </a:p>
          <a:p>
            <a:pPr marL="228600" indent="-228600">
              <a:buFont typeface="Arial" pitchFamily="34" charset="0"/>
              <a:buChar char="•"/>
            </a:pPr>
            <a:r>
              <a:rPr lang="en-US" sz="2000" dirty="0">
                <a:latin typeface="Calibri" pitchFamily="34" charset="0"/>
              </a:rPr>
              <a:t> </a:t>
            </a:r>
            <a:r>
              <a:rPr lang="ja-JP" altLang="en-US" sz="2000" dirty="0">
                <a:latin typeface="Calibri" pitchFamily="34" charset="0"/>
              </a:rPr>
              <a:t>サポート</a:t>
            </a:r>
            <a:endParaRPr lang="en-US" sz="2000" dirty="0">
              <a:latin typeface="Calibri" pitchFamily="34" charset="0"/>
            </a:endParaRPr>
          </a:p>
        </p:txBody>
      </p:sp>
      <p:sp>
        <p:nvSpPr>
          <p:cNvPr id="7" name="Rectangle 6"/>
          <p:cNvSpPr/>
          <p:nvPr/>
        </p:nvSpPr>
        <p:spPr>
          <a:xfrm>
            <a:off x="4591051" y="5915710"/>
            <a:ext cx="5791199" cy="338554"/>
          </a:xfrm>
          <a:prstGeom prst="rect">
            <a:avLst/>
          </a:prstGeom>
        </p:spPr>
        <p:txBody>
          <a:bodyPr wrap="square">
            <a:spAutoFit/>
          </a:bodyPr>
          <a:lstStyle/>
          <a:p>
            <a:pPr algn="ctr"/>
            <a:r>
              <a:rPr lang="en-US" sz="1600" i="1" dirty="0">
                <a:latin typeface="Calibri" pitchFamily="34" charset="0"/>
              </a:rPr>
              <a:t>Intuitive, user friendly GUI for front panel and remote management </a:t>
            </a:r>
          </a:p>
        </p:txBody>
      </p:sp>
      <p:pic>
        <p:nvPicPr>
          <p:cNvPr id="1026" name="Picture 2" descr="C:\Users\joes\Adobe Flash Builder 4.5\Desktop\BlueScale-FINAL.png"/>
          <p:cNvPicPr>
            <a:picLocks noChangeAspect="1" noChangeArrowheads="1"/>
          </p:cNvPicPr>
          <p:nvPr/>
        </p:nvPicPr>
        <p:blipFill>
          <a:blip r:embed="rId4" cstate="print"/>
          <a:srcRect/>
          <a:stretch>
            <a:fillRect/>
          </a:stretch>
        </p:blipFill>
        <p:spPr bwMode="auto">
          <a:xfrm>
            <a:off x="7534276" y="4740168"/>
            <a:ext cx="2771775" cy="988737"/>
          </a:xfrm>
          <a:prstGeom prst="rect">
            <a:avLst/>
          </a:prstGeom>
          <a:noFill/>
          <a:effectLst>
            <a:outerShdw blurRad="50800" dist="38100" dir="2700000" algn="tl" rotWithShape="0">
              <a:prstClr val="black">
                <a:alpha val="40000"/>
              </a:prstClr>
            </a:outerShdw>
          </a:effectLst>
        </p:spPr>
      </p:pic>
      <p:sp>
        <p:nvSpPr>
          <p:cNvPr id="8" name="TextBox 7"/>
          <p:cNvSpPr txBox="1"/>
          <p:nvPr/>
        </p:nvSpPr>
        <p:spPr>
          <a:xfrm>
            <a:off x="1536568" y="1111569"/>
            <a:ext cx="9448800" cy="461665"/>
          </a:xfrm>
          <a:prstGeom prst="rect">
            <a:avLst/>
          </a:prstGeom>
          <a:noFill/>
        </p:spPr>
        <p:txBody>
          <a:bodyPr wrap="square" rtlCol="0">
            <a:spAutoFit/>
          </a:bodyPr>
          <a:lstStyle/>
          <a:p>
            <a:r>
              <a:rPr lang="en-US" altLang="ja-JP" sz="2400" b="1" dirty="0" smtClean="0"/>
              <a:t>1</a:t>
            </a:r>
            <a:r>
              <a:rPr lang="ja-JP" altLang="en-US" sz="2400" b="1" dirty="0" smtClean="0"/>
              <a:t>つのインターフェイスでライブラリーの全ての要素を管理出来ます。</a:t>
            </a:r>
            <a:endParaRPr lang="en-US" sz="2400" b="1" dirty="0"/>
          </a:p>
        </p:txBody>
      </p:sp>
    </p:spTree>
    <p:extLst>
      <p:ext uri="{BB962C8B-B14F-4D97-AF65-F5344CB8AC3E}">
        <p14:creationId xmlns:p14="http://schemas.microsoft.com/office/powerpoint/2010/main" val="4206526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6"/>
          <p:cNvSpPr>
            <a:spLocks noChangeArrowheads="1"/>
          </p:cNvSpPr>
          <p:nvPr/>
        </p:nvSpPr>
        <p:spPr bwMode="auto">
          <a:xfrm>
            <a:off x="802493" y="1574800"/>
            <a:ext cx="7400926" cy="4273550"/>
          </a:xfrm>
          <a:prstGeom prst="rect">
            <a:avLst/>
          </a:prstGeom>
          <a:noFill/>
          <a:ln w="9525">
            <a:noFill/>
            <a:miter lim="800000"/>
            <a:headEnd/>
            <a:tailEnd/>
          </a:ln>
        </p:spPr>
        <p:txBody>
          <a:bodyPr/>
          <a:lstStyle/>
          <a:p>
            <a:pPr marL="342900" indent="-342900">
              <a:spcBef>
                <a:spcPct val="20000"/>
              </a:spcBef>
            </a:pPr>
            <a:r>
              <a:rPr lang="ja-JP" altLang="en-US" sz="2800" dirty="0" smtClean="0">
                <a:latin typeface="Calibri" pitchFamily="34" charset="0"/>
              </a:rPr>
              <a:t>複数の動作環境をサポートします。</a:t>
            </a:r>
            <a:endParaRPr lang="en-US" sz="2200" dirty="0">
              <a:latin typeface="Calibri" pitchFamily="34" charset="0"/>
            </a:endParaRPr>
          </a:p>
          <a:p>
            <a:pPr marL="342900" indent="-342900">
              <a:spcBef>
                <a:spcPct val="20000"/>
              </a:spcBef>
              <a:buFont typeface="Arial" charset="0"/>
              <a:buChar char="•"/>
            </a:pPr>
            <a:r>
              <a:rPr lang="ja-JP" altLang="en-US" sz="2000" dirty="0" smtClean="0">
                <a:latin typeface="Calibri" pitchFamily="34" charset="0"/>
              </a:rPr>
              <a:t>ライブラリーだけで完結し、外部のソフト等は不要</a:t>
            </a:r>
            <a:endParaRPr lang="en-US" sz="2000" dirty="0">
              <a:latin typeface="Calibri" pitchFamily="34" charset="0"/>
            </a:endParaRPr>
          </a:p>
          <a:p>
            <a:pPr marL="342900" indent="-342900">
              <a:spcBef>
                <a:spcPct val="20000"/>
              </a:spcBef>
              <a:buFont typeface="Arial" charset="0"/>
              <a:buChar char="•"/>
            </a:pPr>
            <a:r>
              <a:rPr lang="ja-JP" altLang="en-US" sz="2000" dirty="0" smtClean="0">
                <a:latin typeface="Calibri" pitchFamily="34" charset="0"/>
              </a:rPr>
              <a:t>ドライブやスロットの物理リソースを分割</a:t>
            </a:r>
            <a:endParaRPr lang="en-US" sz="2000" dirty="0">
              <a:latin typeface="Calibri" pitchFamily="34" charset="0"/>
            </a:endParaRPr>
          </a:p>
          <a:p>
            <a:pPr marL="342900" indent="-342900">
              <a:spcBef>
                <a:spcPct val="20000"/>
              </a:spcBef>
              <a:buFont typeface="Arial" charset="0"/>
              <a:buChar char="•"/>
            </a:pPr>
            <a:r>
              <a:rPr lang="ja-JP" altLang="en-US" sz="2000" dirty="0">
                <a:latin typeface="Calibri" pitchFamily="34" charset="0"/>
              </a:rPr>
              <a:t>インターフェイ</a:t>
            </a:r>
            <a:r>
              <a:rPr lang="ja-JP" altLang="en-US" sz="2000" dirty="0" smtClean="0">
                <a:latin typeface="Calibri" pitchFamily="34" charset="0"/>
              </a:rPr>
              <a:t>スはミックスされます。</a:t>
            </a:r>
            <a:endParaRPr lang="en-US" sz="2000" dirty="0">
              <a:latin typeface="Calibri" pitchFamily="34" charset="0"/>
            </a:endParaRPr>
          </a:p>
          <a:p>
            <a:pPr marL="342900" indent="-342900">
              <a:spcBef>
                <a:spcPct val="20000"/>
              </a:spcBef>
              <a:buFont typeface="Arial" charset="0"/>
              <a:buChar char="•"/>
            </a:pPr>
            <a:r>
              <a:rPr lang="ja-JP" altLang="en-US" sz="2000" dirty="0">
                <a:latin typeface="Calibri" pitchFamily="34" charset="0"/>
              </a:rPr>
              <a:t>論理</a:t>
            </a:r>
            <a:r>
              <a:rPr lang="ja-JP" altLang="en-US" sz="2000" dirty="0" smtClean="0">
                <a:latin typeface="Calibri" pitchFamily="34" charset="0"/>
              </a:rPr>
              <a:t>的パーティション</a:t>
            </a:r>
            <a:endParaRPr lang="en-US" sz="2000" dirty="0">
              <a:latin typeface="Calibri" pitchFamily="34" charset="0"/>
            </a:endParaRPr>
          </a:p>
          <a:p>
            <a:pPr marL="342900" indent="-342900">
              <a:spcBef>
                <a:spcPct val="20000"/>
              </a:spcBef>
              <a:buFont typeface="Arial" charset="0"/>
              <a:buChar char="•"/>
            </a:pPr>
            <a:r>
              <a:rPr lang="ja-JP" altLang="en-US" sz="2000" dirty="0">
                <a:latin typeface="Calibri" pitchFamily="34" charset="0"/>
              </a:rPr>
              <a:t>暗号</a:t>
            </a:r>
            <a:r>
              <a:rPr lang="ja-JP" altLang="en-US" sz="2000" dirty="0" smtClean="0">
                <a:latin typeface="Calibri" pitchFamily="34" charset="0"/>
              </a:rPr>
              <a:t>化で煩雑に使用中</a:t>
            </a:r>
            <a:endParaRPr lang="en-US" sz="2000" dirty="0">
              <a:latin typeface="Calibri" pitchFamily="34" charset="0"/>
            </a:endParaRPr>
          </a:p>
        </p:txBody>
      </p:sp>
      <p:sp>
        <p:nvSpPr>
          <p:cNvPr id="12291" name="Rectangle 57"/>
          <p:cNvSpPr>
            <a:spLocks noGrp="1"/>
          </p:cNvSpPr>
          <p:nvPr>
            <p:ph type="ctrTitle"/>
          </p:nvPr>
        </p:nvSpPr>
        <p:spPr>
          <a:xfrm>
            <a:off x="802493" y="112713"/>
            <a:ext cx="10972800" cy="1143000"/>
          </a:xfrm>
        </p:spPr>
        <p:txBody>
          <a:bodyPr>
            <a:normAutofit/>
          </a:bodyPr>
          <a:lstStyle/>
          <a:p>
            <a:pPr eaLnBrk="1" hangingPunct="1"/>
            <a:r>
              <a:rPr lang="en-US" dirty="0" smtClean="0"/>
              <a:t>Shared Library Services: </a:t>
            </a:r>
            <a:r>
              <a:rPr lang="ja-JP" altLang="en-US" dirty="0"/>
              <a:t>運</a:t>
            </a:r>
            <a:r>
              <a:rPr lang="ja-JP" altLang="en-US" dirty="0" smtClean="0"/>
              <a:t>用コストの削減</a:t>
            </a:r>
            <a:endParaRPr lang="en-US" dirty="0" smtClean="0"/>
          </a:p>
        </p:txBody>
      </p:sp>
      <p:grpSp>
        <p:nvGrpSpPr>
          <p:cNvPr id="29" name="Group 28"/>
          <p:cNvGrpSpPr/>
          <p:nvPr/>
        </p:nvGrpSpPr>
        <p:grpSpPr>
          <a:xfrm>
            <a:off x="7403793" y="2251691"/>
            <a:ext cx="4057650" cy="3333750"/>
            <a:chOff x="4676776" y="2524125"/>
            <a:chExt cx="4057650" cy="3333750"/>
          </a:xfrm>
        </p:grpSpPr>
        <p:sp>
          <p:nvSpPr>
            <p:cNvPr id="7" name="Rounded Rectangle 6"/>
            <p:cNvSpPr/>
            <p:nvPr/>
          </p:nvSpPr>
          <p:spPr>
            <a:xfrm>
              <a:off x="4676776" y="2524125"/>
              <a:ext cx="4057650" cy="3333750"/>
            </a:xfrm>
            <a:prstGeom prst="roundRect">
              <a:avLst>
                <a:gd name="adj" fmla="val 7810"/>
              </a:avLst>
            </a:prstGeom>
            <a:solidFill>
              <a:schemeClr val="bg2">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6800850" y="2667000"/>
              <a:ext cx="1815575" cy="1466850"/>
            </a:xfrm>
            <a:prstGeom prst="roundRect">
              <a:avLst>
                <a:gd name="adj" fmla="val 19132"/>
              </a:avLst>
            </a:prstGeom>
            <a:blipFill dpi="0" rotWithShape="1">
              <a:blip r:embed="rId3" cstate="print">
                <a:alphaModFix amt="50000"/>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829175" y="2667000"/>
              <a:ext cx="1815575" cy="1466850"/>
            </a:xfrm>
            <a:prstGeom prst="roundRect">
              <a:avLst>
                <a:gd name="adj" fmla="val 19132"/>
              </a:avLst>
            </a:prstGeom>
            <a:blipFill dpi="0" rotWithShape="1">
              <a:blip r:embed="rId4" cstate="print">
                <a:alphaModFix amt="50000"/>
              </a:blip>
              <a:srcRect/>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4829175" y="4257675"/>
              <a:ext cx="1815575" cy="1466850"/>
              <a:chOff x="4829175" y="4257675"/>
              <a:chExt cx="1815575" cy="1466850"/>
            </a:xfrm>
          </p:grpSpPr>
          <p:sp>
            <p:nvSpPr>
              <p:cNvPr id="14" name="Rounded Rectangle 13"/>
              <p:cNvSpPr/>
              <p:nvPr/>
            </p:nvSpPr>
            <p:spPr>
              <a:xfrm>
                <a:off x="4829175" y="4257675"/>
                <a:ext cx="1815575" cy="1466850"/>
              </a:xfrm>
              <a:prstGeom prst="roundRect">
                <a:avLst>
                  <a:gd name="adj" fmla="val 19132"/>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876801" y="4324350"/>
                <a:ext cx="1674102" cy="1352550"/>
              </a:xfrm>
              <a:prstGeom prst="roundRect">
                <a:avLst>
                  <a:gd name="adj" fmla="val 19132"/>
                </a:avLst>
              </a:prstGeom>
              <a:blipFill dpi="0" rotWithShape="1">
                <a:blip r:embed="rId5" cstate="print"/>
                <a:srcRect/>
                <a:stretch>
                  <a:fillRect l="4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6800850" y="4257675"/>
              <a:ext cx="1815575" cy="1466850"/>
              <a:chOff x="6800850" y="4257675"/>
              <a:chExt cx="1815575" cy="1466850"/>
            </a:xfrm>
          </p:grpSpPr>
          <p:sp>
            <p:nvSpPr>
              <p:cNvPr id="15" name="Rounded Rectangle 14"/>
              <p:cNvSpPr/>
              <p:nvPr/>
            </p:nvSpPr>
            <p:spPr>
              <a:xfrm>
                <a:off x="6800850" y="4257675"/>
                <a:ext cx="1815575" cy="1466850"/>
              </a:xfrm>
              <a:prstGeom prst="roundRect">
                <a:avLst>
                  <a:gd name="adj" fmla="val 19132"/>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6981825" y="4365624"/>
                <a:ext cx="1471073" cy="1347299"/>
                <a:chOff x="6981825" y="4365624"/>
                <a:chExt cx="1471073" cy="1347299"/>
              </a:xfrm>
            </p:grpSpPr>
            <p:pic>
              <p:nvPicPr>
                <p:cNvPr id="1030" name="Picture 6" descr="C:\Users\joes\Pictures\jpg.png"/>
                <p:cNvPicPr>
                  <a:picLocks noChangeAspect="1" noChangeArrowheads="1"/>
                </p:cNvPicPr>
                <p:nvPr/>
              </p:nvPicPr>
              <p:blipFill>
                <a:blip r:embed="rId6" cstate="print"/>
                <a:srcRect/>
                <a:stretch>
                  <a:fillRect/>
                </a:stretch>
              </p:blipFill>
              <p:spPr bwMode="auto">
                <a:xfrm>
                  <a:off x="6994525" y="4365624"/>
                  <a:ext cx="1158875" cy="1158875"/>
                </a:xfrm>
                <a:prstGeom prst="rect">
                  <a:avLst/>
                </a:prstGeom>
                <a:noFill/>
              </p:spPr>
            </p:pic>
            <p:pic>
              <p:nvPicPr>
                <p:cNvPr id="1028" name="Picture 4" descr="C:\Users\joes\Pictures\Microsoft Excel 2007.png"/>
                <p:cNvPicPr>
                  <a:picLocks noChangeAspect="1" noChangeArrowheads="1"/>
                </p:cNvPicPr>
                <p:nvPr/>
              </p:nvPicPr>
              <p:blipFill>
                <a:blip r:embed="rId7" cstate="print"/>
                <a:srcRect/>
                <a:stretch>
                  <a:fillRect/>
                </a:stretch>
              </p:blipFill>
              <p:spPr bwMode="auto">
                <a:xfrm>
                  <a:off x="7629526" y="4457700"/>
                  <a:ext cx="823372" cy="823372"/>
                </a:xfrm>
                <a:prstGeom prst="rect">
                  <a:avLst/>
                </a:prstGeom>
                <a:noFill/>
              </p:spPr>
            </p:pic>
            <p:pic>
              <p:nvPicPr>
                <p:cNvPr id="1029" name="Picture 5" descr="C:\Users\joes\Pictures\microsoft-word-add-ons.png"/>
                <p:cNvPicPr>
                  <a:picLocks noChangeAspect="1" noChangeArrowheads="1"/>
                </p:cNvPicPr>
                <p:nvPr/>
              </p:nvPicPr>
              <p:blipFill>
                <a:blip r:embed="rId8" cstate="print"/>
                <a:srcRect/>
                <a:stretch>
                  <a:fillRect/>
                </a:stretch>
              </p:blipFill>
              <p:spPr bwMode="auto">
                <a:xfrm>
                  <a:off x="6981825" y="4895850"/>
                  <a:ext cx="817073" cy="817073"/>
                </a:xfrm>
                <a:prstGeom prst="rect">
                  <a:avLst/>
                </a:prstGeom>
                <a:noFill/>
              </p:spPr>
            </p:pic>
          </p:grpSp>
        </p:grpSp>
        <p:sp>
          <p:nvSpPr>
            <p:cNvPr id="25" name="Round Same Side Corner Rectangle 24"/>
            <p:cNvSpPr/>
            <p:nvPr/>
          </p:nvSpPr>
          <p:spPr>
            <a:xfrm>
              <a:off x="5165462" y="3857625"/>
              <a:ext cx="1143000" cy="276225"/>
            </a:xfrm>
            <a:prstGeom prst="round2SameRect">
              <a:avLst>
                <a:gd name="adj1" fmla="val 44167"/>
                <a:gd name="adj2" fmla="val 0"/>
              </a:avLst>
            </a:prstGeom>
            <a:solidFill>
              <a:schemeClr val="bg1"/>
            </a:solidFill>
            <a:ln>
              <a:solidFill>
                <a:schemeClr val="bg1">
                  <a:lumMod val="50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r>
                <a:rPr lang="en-US" sz="1600" b="1" dirty="0">
                  <a:solidFill>
                    <a:schemeClr val="tx1"/>
                  </a:solidFill>
                </a:rPr>
                <a:t>Finance</a:t>
              </a:r>
            </a:p>
          </p:txBody>
        </p:sp>
        <p:sp>
          <p:nvSpPr>
            <p:cNvPr id="26" name="Round Same Side Corner Rectangle 25"/>
            <p:cNvSpPr/>
            <p:nvPr/>
          </p:nvSpPr>
          <p:spPr>
            <a:xfrm>
              <a:off x="5162551" y="5448300"/>
              <a:ext cx="1143000" cy="276225"/>
            </a:xfrm>
            <a:prstGeom prst="round2SameRect">
              <a:avLst>
                <a:gd name="adj1" fmla="val 44167"/>
                <a:gd name="adj2" fmla="val 0"/>
              </a:avLst>
            </a:prstGeom>
            <a:solidFill>
              <a:schemeClr val="bg1"/>
            </a:solidFill>
            <a:ln>
              <a:solidFill>
                <a:schemeClr val="bg1">
                  <a:lumMod val="50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r>
                <a:rPr lang="en-US" sz="1600" b="1" dirty="0">
                  <a:solidFill>
                    <a:schemeClr val="tx1"/>
                  </a:solidFill>
                </a:rPr>
                <a:t>Operations</a:t>
              </a:r>
            </a:p>
          </p:txBody>
        </p:sp>
        <p:sp>
          <p:nvSpPr>
            <p:cNvPr id="27" name="Round Same Side Corner Rectangle 26"/>
            <p:cNvSpPr/>
            <p:nvPr/>
          </p:nvSpPr>
          <p:spPr>
            <a:xfrm>
              <a:off x="7137137" y="3857625"/>
              <a:ext cx="1143000" cy="276225"/>
            </a:xfrm>
            <a:prstGeom prst="round2SameRect">
              <a:avLst>
                <a:gd name="adj1" fmla="val 44167"/>
                <a:gd name="adj2" fmla="val 0"/>
              </a:avLst>
            </a:prstGeom>
            <a:solidFill>
              <a:schemeClr val="bg1"/>
            </a:solidFill>
            <a:ln>
              <a:solidFill>
                <a:schemeClr val="bg1">
                  <a:lumMod val="50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r>
                <a:rPr lang="en-US" sz="1600" b="1" dirty="0">
                  <a:solidFill>
                    <a:schemeClr val="tx1"/>
                  </a:solidFill>
                </a:rPr>
                <a:t>IT</a:t>
              </a:r>
            </a:p>
          </p:txBody>
        </p:sp>
        <p:sp>
          <p:nvSpPr>
            <p:cNvPr id="28" name="Round Same Side Corner Rectangle 27"/>
            <p:cNvSpPr/>
            <p:nvPr/>
          </p:nvSpPr>
          <p:spPr>
            <a:xfrm>
              <a:off x="7137137" y="5448300"/>
              <a:ext cx="1143000" cy="276225"/>
            </a:xfrm>
            <a:prstGeom prst="round2SameRect">
              <a:avLst>
                <a:gd name="adj1" fmla="val 44167"/>
                <a:gd name="adj2" fmla="val 0"/>
              </a:avLst>
            </a:prstGeom>
            <a:solidFill>
              <a:schemeClr val="bg1"/>
            </a:solidFill>
            <a:ln>
              <a:solidFill>
                <a:schemeClr val="bg1">
                  <a:lumMod val="50000"/>
                </a:schemeClr>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91440" tIns="91440" rIns="91440" bIns="91440" rtlCol="0" anchor="ctr"/>
            <a:lstStyle/>
            <a:p>
              <a:pPr algn="ctr"/>
              <a:r>
                <a:rPr lang="en-US" sz="1600" b="1" dirty="0">
                  <a:solidFill>
                    <a:schemeClr val="tx1"/>
                  </a:solidFill>
                </a:rPr>
                <a:t>Company</a:t>
              </a:r>
            </a:p>
          </p:txBody>
        </p:sp>
        <p:pic>
          <p:nvPicPr>
            <p:cNvPr id="1026" name="Picture 2" descr="L:\Projects\Photography\Products\T-Series\Spectra T950\FLAT\T950-PPT-600-pix.png"/>
            <p:cNvPicPr>
              <a:picLocks noChangeAspect="1" noChangeArrowheads="1"/>
            </p:cNvPicPr>
            <p:nvPr/>
          </p:nvPicPr>
          <p:blipFill>
            <a:blip r:embed="rId9" cstate="print"/>
            <a:srcRect/>
            <a:stretch>
              <a:fillRect/>
            </a:stretch>
          </p:blipFill>
          <p:spPr bwMode="auto">
            <a:xfrm>
              <a:off x="6134100" y="2895600"/>
              <a:ext cx="1295717" cy="2680793"/>
            </a:xfrm>
            <a:prstGeom prst="rect">
              <a:avLst/>
            </a:prstGeom>
            <a:noFill/>
            <a:effectLst>
              <a:outerShdw blurRad="50800" dist="38100" dir="10800000" algn="r" rotWithShape="0">
                <a:prstClr val="black">
                  <a:alpha val="40000"/>
                </a:prstClr>
              </a:outerShdw>
            </a:effectLst>
          </p:spPr>
        </p:pic>
      </p:grpSp>
    </p:spTree>
    <p:extLst>
      <p:ext uri="{BB962C8B-B14F-4D97-AF65-F5344CB8AC3E}">
        <p14:creationId xmlns:p14="http://schemas.microsoft.com/office/powerpoint/2010/main" val="383134612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p:cNvSpPr>
          <p:nvPr>
            <p:ph idx="1"/>
          </p:nvPr>
        </p:nvSpPr>
        <p:spPr/>
        <p:txBody>
          <a:bodyPr>
            <a:normAutofit/>
          </a:bodyPr>
          <a:lstStyle/>
          <a:p>
            <a:pPr marL="0" indent="0">
              <a:spcBef>
                <a:spcPts val="0"/>
              </a:spcBef>
              <a:spcAft>
                <a:spcPts val="600"/>
              </a:spcAft>
              <a:buNone/>
            </a:pPr>
            <a:r>
              <a:rPr lang="ja-JP" altLang="en-US" dirty="0" smtClean="0"/>
              <a:t>必要なスロット数だけをライセンス購入して、必要に応じた増やせる。</a:t>
            </a:r>
            <a:endParaRPr lang="en-US" dirty="0" smtClean="0"/>
          </a:p>
          <a:p>
            <a:pPr marL="228600" lvl="2">
              <a:spcBef>
                <a:spcPts val="0"/>
              </a:spcBef>
              <a:spcAft>
                <a:spcPts val="600"/>
              </a:spcAft>
              <a:buSzPct val="80000"/>
              <a:buFontTx/>
              <a:buChar char="•"/>
            </a:pPr>
            <a:r>
              <a:rPr lang="ja-JP" altLang="en-US" sz="2400" dirty="0" smtClean="0"/>
              <a:t>競合製品では、ライセンス体系が複雑な場合がある。</a:t>
            </a:r>
            <a:endParaRPr lang="en-US" sz="2400" dirty="0" smtClean="0"/>
          </a:p>
          <a:p>
            <a:pPr marL="228600" lvl="2">
              <a:spcBef>
                <a:spcPts val="0"/>
              </a:spcBef>
              <a:spcAft>
                <a:spcPts val="600"/>
              </a:spcAft>
              <a:buSzPct val="80000"/>
              <a:buFontTx/>
              <a:buChar char="•"/>
            </a:pPr>
            <a:r>
              <a:rPr lang="en-US" altLang="ja-JP" sz="2400" dirty="0" smtClean="0"/>
              <a:t>10</a:t>
            </a:r>
            <a:r>
              <a:rPr lang="ja-JP" altLang="en-US" sz="2400" dirty="0"/>
              <a:t>スロッ</a:t>
            </a:r>
            <a:r>
              <a:rPr lang="ja-JP" altLang="en-US" sz="2400" dirty="0" smtClean="0"/>
              <a:t>ト</a:t>
            </a:r>
            <a:r>
              <a:rPr lang="en-US" altLang="ja-JP" sz="2400" dirty="0" smtClean="0"/>
              <a:t>(LTO)/9</a:t>
            </a:r>
            <a:r>
              <a:rPr lang="ja-JP" altLang="en-US" sz="2400" dirty="0" smtClean="0"/>
              <a:t>スロット</a:t>
            </a:r>
            <a:r>
              <a:rPr lang="en-US" altLang="ja-JP" sz="2400" dirty="0" smtClean="0"/>
              <a:t>(TS11xx)</a:t>
            </a:r>
            <a:r>
              <a:rPr lang="ja-JP" altLang="en-US" sz="2400" dirty="0" smtClean="0"/>
              <a:t>単位で増やせる。</a:t>
            </a:r>
            <a:endParaRPr lang="en-US" sz="2400" dirty="0" smtClean="0"/>
          </a:p>
          <a:p>
            <a:pPr marL="228600" lvl="1">
              <a:spcBef>
                <a:spcPts val="0"/>
              </a:spcBef>
              <a:spcAft>
                <a:spcPts val="600"/>
              </a:spcAft>
              <a:buSzPct val="80000"/>
              <a:buFontTx/>
              <a:buChar char="•"/>
            </a:pPr>
            <a:r>
              <a:rPr lang="ja-JP" altLang="en-US" dirty="0"/>
              <a:t>使</a:t>
            </a:r>
            <a:r>
              <a:rPr lang="ja-JP" altLang="en-US" dirty="0" smtClean="0"/>
              <a:t>用しない余分なスロット分のコストを削減</a:t>
            </a:r>
            <a:endParaRPr lang="en-US" dirty="0" smtClean="0"/>
          </a:p>
        </p:txBody>
      </p:sp>
      <p:sp>
        <p:nvSpPr>
          <p:cNvPr id="20482" name="Rectangle 2"/>
          <p:cNvSpPr>
            <a:spLocks noGrp="1"/>
          </p:cNvSpPr>
          <p:nvPr>
            <p:ph type="ctrTitle"/>
          </p:nvPr>
        </p:nvSpPr>
        <p:spPr>
          <a:xfrm>
            <a:off x="2007833" y="454981"/>
            <a:ext cx="8382000" cy="609600"/>
          </a:xfrm>
        </p:spPr>
        <p:txBody>
          <a:bodyPr>
            <a:normAutofit/>
          </a:bodyPr>
          <a:lstStyle/>
          <a:p>
            <a:pPr eaLnBrk="1" hangingPunct="1"/>
            <a:r>
              <a:rPr lang="en-US" dirty="0" smtClean="0"/>
              <a:t>Capacity on Demand (COD): </a:t>
            </a:r>
            <a:r>
              <a:rPr lang="ja-JP" altLang="en-US" dirty="0"/>
              <a:t>運</a:t>
            </a:r>
            <a:r>
              <a:rPr lang="ja-JP" altLang="en-US" dirty="0" smtClean="0"/>
              <a:t>用コストの削減</a:t>
            </a:r>
            <a:endParaRPr lang="en-US" dirty="0" smtClean="0"/>
          </a:p>
        </p:txBody>
      </p:sp>
    </p:spTree>
    <p:extLst>
      <p:ext uri="{BB962C8B-B14F-4D97-AF65-F5344CB8AC3E}">
        <p14:creationId xmlns:p14="http://schemas.microsoft.com/office/powerpoint/2010/main" val="374157780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47060" y="1371601"/>
            <a:ext cx="6630140" cy="4525963"/>
          </a:xfrm>
        </p:spPr>
        <p:txBody>
          <a:bodyPr>
            <a:normAutofit/>
          </a:bodyPr>
          <a:lstStyle/>
          <a:p>
            <a:r>
              <a:rPr lang="en-US" sz="2400" dirty="0" smtClean="0"/>
              <a:t>LLM</a:t>
            </a:r>
            <a:r>
              <a:rPr lang="en-US" sz="2000" dirty="0" smtClean="0"/>
              <a:t>(Library </a:t>
            </a:r>
            <a:r>
              <a:rPr lang="en-US" sz="2000" dirty="0" err="1" smtClean="0"/>
              <a:t>LifeCycle</a:t>
            </a:r>
            <a:r>
              <a:rPr lang="en-US" sz="2000" dirty="0" smtClean="0"/>
              <a:t> Management)</a:t>
            </a:r>
            <a:r>
              <a:rPr lang="ja-JP" altLang="en-US" sz="2400" dirty="0" smtClean="0"/>
              <a:t>とは</a:t>
            </a:r>
            <a:r>
              <a:rPr lang="en-US" altLang="ja-JP" sz="2400" dirty="0" smtClean="0"/>
              <a:t>?</a:t>
            </a:r>
            <a:endParaRPr lang="en-US" sz="2400" dirty="0" smtClean="0"/>
          </a:p>
          <a:p>
            <a:pPr lvl="1"/>
            <a:r>
              <a:rPr lang="ja-JP" altLang="en-US" dirty="0" smtClean="0"/>
              <a:t>ライブラリーのコンポーネントの使用頻度を把握</a:t>
            </a:r>
            <a:endParaRPr lang="en-US" dirty="0" smtClean="0"/>
          </a:p>
          <a:p>
            <a:pPr lvl="1"/>
            <a:r>
              <a:rPr lang="ja-JP" altLang="en-US" dirty="0"/>
              <a:t>事</a:t>
            </a:r>
            <a:r>
              <a:rPr lang="ja-JP" altLang="en-US" dirty="0" smtClean="0"/>
              <a:t>前対応でユーザーと</a:t>
            </a:r>
            <a:r>
              <a:rPr lang="en-US" dirty="0" smtClean="0"/>
              <a:t>Spectra</a:t>
            </a:r>
            <a:r>
              <a:rPr lang="ja-JP" altLang="en-US" dirty="0" smtClean="0"/>
              <a:t>に通知</a:t>
            </a:r>
            <a:r>
              <a:rPr lang="en-US" dirty="0" smtClean="0"/>
              <a:t> </a:t>
            </a:r>
          </a:p>
          <a:p>
            <a:pPr lvl="1"/>
            <a:r>
              <a:rPr lang="ja-JP" altLang="en-US" dirty="0" smtClean="0"/>
              <a:t>アラート状況に応じて、事前のメンテナンスを日程化することも可能</a:t>
            </a:r>
            <a:endParaRPr lang="en-US" dirty="0" smtClean="0"/>
          </a:p>
          <a:p>
            <a:r>
              <a:rPr lang="ja-JP" altLang="en-US" sz="2400" dirty="0" smtClean="0"/>
              <a:t>なぜ、</a:t>
            </a:r>
            <a:r>
              <a:rPr lang="en-US" sz="2400" dirty="0" smtClean="0"/>
              <a:t>LLM</a:t>
            </a:r>
            <a:r>
              <a:rPr lang="ja-JP" altLang="en-US" sz="2400" dirty="0" smtClean="0"/>
              <a:t>が必要か</a:t>
            </a:r>
            <a:r>
              <a:rPr lang="en-US" altLang="ja-JP" sz="2400" dirty="0" smtClean="0"/>
              <a:t>?</a:t>
            </a:r>
            <a:endParaRPr lang="en-US" sz="2400" dirty="0" smtClean="0"/>
          </a:p>
          <a:p>
            <a:pPr lvl="1"/>
            <a:r>
              <a:rPr lang="ja-JP" altLang="en-US" dirty="0" smtClean="0"/>
              <a:t>ライブラリーの使用状況を自動的に把握し、ユーザーで問題が発生することを防ぐサービスや部品交換を可能にします。</a:t>
            </a:r>
            <a:endParaRPr lang="en-US" dirty="0" smtClean="0"/>
          </a:p>
        </p:txBody>
      </p:sp>
      <p:sp>
        <p:nvSpPr>
          <p:cNvPr id="3" name="Title 2"/>
          <p:cNvSpPr>
            <a:spLocks noGrp="1"/>
          </p:cNvSpPr>
          <p:nvPr>
            <p:ph type="ctrTitle"/>
          </p:nvPr>
        </p:nvSpPr>
        <p:spPr>
          <a:xfrm>
            <a:off x="1447060" y="685800"/>
            <a:ext cx="8992340" cy="609600"/>
          </a:xfrm>
        </p:spPr>
        <p:txBody>
          <a:bodyPr>
            <a:normAutofit/>
          </a:bodyPr>
          <a:lstStyle/>
          <a:p>
            <a:r>
              <a:rPr lang="ja-JP" altLang="en-US" dirty="0"/>
              <a:t>事</a:t>
            </a:r>
            <a:r>
              <a:rPr lang="ja-JP" altLang="en-US" dirty="0" smtClean="0"/>
              <a:t>前対策のライブラリーライフサイクル管理</a:t>
            </a:r>
            <a:r>
              <a:rPr lang="en-US" dirty="0" smtClean="0"/>
              <a:t> (“LLM”)</a:t>
            </a:r>
            <a:endParaRPr lang="en-US" dirty="0"/>
          </a:p>
        </p:txBody>
      </p:sp>
      <p:pic>
        <p:nvPicPr>
          <p:cNvPr id="4" name="Picture 3" descr="HLM Ruff Icons.png"/>
          <p:cNvPicPr>
            <a:picLocks noChangeAspect="1"/>
          </p:cNvPicPr>
          <p:nvPr/>
        </p:nvPicPr>
        <p:blipFill>
          <a:blip r:embed="rId3" cstate="print"/>
          <a:stretch>
            <a:fillRect/>
          </a:stretch>
        </p:blipFill>
        <p:spPr>
          <a:xfrm>
            <a:off x="8680739" y="4012371"/>
            <a:ext cx="2075144" cy="2145802"/>
          </a:xfrm>
          <a:prstGeom prst="rect">
            <a:avLst/>
          </a:prstGeom>
        </p:spPr>
      </p:pic>
    </p:spTree>
    <p:extLst>
      <p:ext uri="{BB962C8B-B14F-4D97-AF65-F5344CB8AC3E}">
        <p14:creationId xmlns:p14="http://schemas.microsoft.com/office/powerpoint/2010/main" val="14386253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143001"/>
            <a:ext cx="8229600" cy="4525963"/>
          </a:xfrm>
        </p:spPr>
        <p:txBody>
          <a:bodyPr/>
          <a:lstStyle/>
          <a:p>
            <a:pPr marL="0" indent="0">
              <a:spcBef>
                <a:spcPts val="0"/>
              </a:spcBef>
              <a:spcAft>
                <a:spcPts val="600"/>
              </a:spcAft>
              <a:buNone/>
            </a:pPr>
            <a:r>
              <a:rPr lang="ja-JP" altLang="en-US" sz="2000" b="1" dirty="0" smtClean="0"/>
              <a:t>ドライブのライフサイクル管理</a:t>
            </a:r>
            <a:endParaRPr lang="en-US" sz="2000" b="1" dirty="0" smtClean="0"/>
          </a:p>
          <a:p>
            <a:pPr>
              <a:spcBef>
                <a:spcPts val="0"/>
              </a:spcBef>
              <a:spcAft>
                <a:spcPts val="600"/>
              </a:spcAft>
            </a:pPr>
            <a:r>
              <a:rPr lang="ja-JP" altLang="en-US" sz="2000" dirty="0" smtClean="0"/>
              <a:t>ドライブで問題が発生する前にドライブの異常を発見します。</a:t>
            </a:r>
            <a:endParaRPr lang="en-US" dirty="0" smtClean="0"/>
          </a:p>
          <a:p>
            <a:endParaRPr lang="en-US" dirty="0"/>
          </a:p>
        </p:txBody>
      </p:sp>
      <p:pic>
        <p:nvPicPr>
          <p:cNvPr id="9" name="Picture 8" descr="BlueScale-DriveLifecycle-Magnified.png"/>
          <p:cNvPicPr>
            <a:picLocks noChangeAspect="1"/>
          </p:cNvPicPr>
          <p:nvPr/>
        </p:nvPicPr>
        <p:blipFill>
          <a:blip r:embed="rId3" cstate="print"/>
          <a:stretch>
            <a:fillRect/>
          </a:stretch>
        </p:blipFill>
        <p:spPr>
          <a:xfrm>
            <a:off x="2235201" y="2042386"/>
            <a:ext cx="7823200" cy="4815614"/>
          </a:xfrm>
          <a:prstGeom prst="rect">
            <a:avLst/>
          </a:prstGeom>
        </p:spPr>
      </p:pic>
      <p:sp>
        <p:nvSpPr>
          <p:cNvPr id="4" name="Title 3"/>
          <p:cNvSpPr>
            <a:spLocks noGrp="1"/>
          </p:cNvSpPr>
          <p:nvPr>
            <p:ph type="title"/>
          </p:nvPr>
        </p:nvSpPr>
        <p:spPr/>
        <p:txBody>
          <a:bodyPr/>
          <a:lstStyle/>
          <a:p>
            <a:r>
              <a:rPr lang="ja-JP" altLang="en-US" dirty="0" smtClean="0"/>
              <a:t>事前対策なドライブの健全性レポート</a:t>
            </a:r>
            <a:endParaRPr lang="en-US" dirty="0"/>
          </a:p>
        </p:txBody>
      </p:sp>
    </p:spTree>
    <p:extLst>
      <p:ext uri="{BB962C8B-B14F-4D97-AF65-F5344CB8AC3E}">
        <p14:creationId xmlns:p14="http://schemas.microsoft.com/office/powerpoint/2010/main" val="923830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ja-JP" altLang="en-US" sz="3600" dirty="0" smtClean="0">
                <a:effectLst>
                  <a:outerShdw blurRad="38100" dist="38100" dir="2700000" algn="tl">
                    <a:srgbClr val="000000">
                      <a:alpha val="43137"/>
                    </a:srgbClr>
                  </a:outerShdw>
                </a:effectLst>
              </a:rPr>
              <a:t>ド</a:t>
            </a:r>
            <a:r>
              <a:rPr lang="ja-JP" altLang="en-US" sz="3600" dirty="0">
                <a:effectLst>
                  <a:outerShdw blurRad="38100" dist="38100" dir="2700000" algn="tl">
                    <a:srgbClr val="000000">
                      <a:alpha val="43137"/>
                    </a:srgbClr>
                  </a:outerShdw>
                </a:effectLst>
              </a:rPr>
              <a:t>ライ</a:t>
            </a:r>
            <a:r>
              <a:rPr lang="ja-JP" altLang="en-US" sz="3600" dirty="0" smtClean="0">
                <a:effectLst>
                  <a:outerShdw blurRad="38100" dist="38100" dir="2700000" algn="tl">
                    <a:srgbClr val="000000">
                      <a:alpha val="43137"/>
                    </a:srgbClr>
                  </a:outerShdw>
                </a:effectLst>
              </a:rPr>
              <a:t>ブのライフサイクル管理</a:t>
            </a:r>
            <a:endParaRPr lang="en-US" dirty="0">
              <a:effectLst>
                <a:outerShdw blurRad="38100" dist="38100" dir="2700000" algn="tl">
                  <a:srgbClr val="000000">
                    <a:alpha val="43137"/>
                  </a:srgbClr>
                </a:outerShdw>
              </a:effectLst>
            </a:endParaRPr>
          </a:p>
        </p:txBody>
      </p:sp>
      <p:pic>
        <p:nvPicPr>
          <p:cNvPr id="12" name="Picture 2"/>
          <p:cNvPicPr>
            <a:picLocks noChangeAspect="1" noChangeArrowheads="1"/>
          </p:cNvPicPr>
          <p:nvPr/>
        </p:nvPicPr>
        <p:blipFill>
          <a:blip r:embed="rId2" cstate="screen"/>
          <a:srcRect/>
          <a:stretch>
            <a:fillRect/>
          </a:stretch>
        </p:blipFill>
        <p:spPr bwMode="auto">
          <a:xfrm>
            <a:off x="2286000" y="1514239"/>
            <a:ext cx="7696200" cy="4670797"/>
          </a:xfrm>
          <a:prstGeom prst="rect">
            <a:avLst/>
          </a:prstGeom>
          <a:noFill/>
          <a:ln w="9525" algn="ctr">
            <a:noFill/>
            <a:miter lim="800000"/>
            <a:headEnd/>
            <a:tailEnd/>
          </a:ln>
        </p:spPr>
      </p:pic>
      <p:pic>
        <p:nvPicPr>
          <p:cNvPr id="4" name="Picture 3"/>
          <p:cNvPicPr>
            <a:picLocks noChangeAspect="1" noChangeArrowheads="1"/>
          </p:cNvPicPr>
          <p:nvPr/>
        </p:nvPicPr>
        <p:blipFill>
          <a:blip r:embed="rId3" cstate="print"/>
          <a:srcRect/>
          <a:stretch>
            <a:fillRect/>
          </a:stretch>
        </p:blipFill>
        <p:spPr bwMode="auto">
          <a:xfrm>
            <a:off x="7935351" y="633165"/>
            <a:ext cx="2038967" cy="722700"/>
          </a:xfrm>
          <a:prstGeom prst="rect">
            <a:avLst/>
          </a:prstGeom>
          <a:noFill/>
          <a:ln w="9525">
            <a:noFill/>
            <a:miter lim="800000"/>
            <a:headEnd/>
            <a:tailEnd/>
          </a:ln>
          <a:effectLst/>
        </p:spPr>
      </p:pic>
    </p:spTree>
    <p:extLst>
      <p:ext uri="{BB962C8B-B14F-4D97-AF65-F5344CB8AC3E}">
        <p14:creationId xmlns:p14="http://schemas.microsoft.com/office/powerpoint/2010/main" val="6483248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1350963"/>
            <a:ext cx="8229600" cy="4525963"/>
          </a:xfrm>
        </p:spPr>
        <p:txBody>
          <a:bodyPr/>
          <a:lstStyle/>
          <a:p>
            <a:pPr>
              <a:spcBef>
                <a:spcPts val="0"/>
              </a:spcBef>
              <a:spcAft>
                <a:spcPts val="600"/>
              </a:spcAft>
              <a:buNone/>
            </a:pPr>
            <a:r>
              <a:rPr lang="ja-JP" altLang="en-US" sz="2400" b="1" dirty="0"/>
              <a:t>メデ</a:t>
            </a:r>
            <a:r>
              <a:rPr lang="ja-JP" altLang="en-US" sz="2400" b="1" dirty="0" smtClean="0"/>
              <a:t>ィアのライフサイクル管理</a:t>
            </a:r>
            <a:endParaRPr lang="en-US" sz="2400" b="1" dirty="0"/>
          </a:p>
          <a:p>
            <a:pPr marL="285750" lvl="1" indent="-342900">
              <a:spcBef>
                <a:spcPts val="0"/>
              </a:spcBef>
              <a:spcAft>
                <a:spcPts val="600"/>
              </a:spcAft>
              <a:buFont typeface="Arial" panose="020B0604020202020204" pitchFamily="34" charset="0"/>
              <a:buChar char="•"/>
            </a:pPr>
            <a:r>
              <a:rPr lang="en-US" altLang="ja-JP" dirty="0" smtClean="0"/>
              <a:t>40</a:t>
            </a:r>
            <a:r>
              <a:rPr lang="ja-JP" altLang="en-US" dirty="0" smtClean="0"/>
              <a:t>箇所以上のデータポイントを追跡</a:t>
            </a:r>
            <a:endParaRPr lang="en-US" dirty="0" smtClean="0"/>
          </a:p>
          <a:p>
            <a:pPr marL="285750" lvl="1" indent="-342900">
              <a:spcBef>
                <a:spcPts val="0"/>
              </a:spcBef>
              <a:spcAft>
                <a:spcPts val="600"/>
              </a:spcAft>
              <a:buFont typeface="Arial" panose="020B0604020202020204" pitchFamily="34" charset="0"/>
              <a:buChar char="•"/>
            </a:pPr>
            <a:r>
              <a:rPr lang="ja-JP" altLang="en-US" dirty="0" smtClean="0"/>
              <a:t>先進的な健全性スコアのチェック</a:t>
            </a:r>
            <a:endParaRPr lang="en-US" dirty="0" smtClean="0"/>
          </a:p>
          <a:p>
            <a:pPr marL="285750" lvl="1" indent="-342900">
              <a:spcBef>
                <a:spcPts val="0"/>
              </a:spcBef>
              <a:spcAft>
                <a:spcPts val="600"/>
              </a:spcAft>
              <a:buFont typeface="Arial" panose="020B0604020202020204" pitchFamily="34" charset="0"/>
              <a:buChar char="•"/>
            </a:pPr>
            <a:r>
              <a:rPr lang="ja-JP" altLang="en-US" dirty="0" smtClean="0"/>
              <a:t>健</a:t>
            </a:r>
            <a:r>
              <a:rPr lang="ja-JP" altLang="en-US" dirty="0"/>
              <a:t>全</a:t>
            </a:r>
            <a:r>
              <a:rPr lang="ja-JP" altLang="en-US" dirty="0" smtClean="0"/>
              <a:t>性はアイコンの色で表示</a:t>
            </a:r>
            <a:endParaRPr lang="en-US" dirty="0" smtClean="0"/>
          </a:p>
          <a:p>
            <a:endParaRPr lang="en-US" dirty="0"/>
          </a:p>
        </p:txBody>
      </p:sp>
      <p:pic>
        <p:nvPicPr>
          <p:cNvPr id="6" name="Picture 3"/>
          <p:cNvPicPr>
            <a:picLocks noChangeAspect="1" noChangeArrowheads="1"/>
          </p:cNvPicPr>
          <p:nvPr/>
        </p:nvPicPr>
        <p:blipFill>
          <a:blip r:embed="rId3" cstate="print"/>
          <a:srcRect/>
          <a:stretch>
            <a:fillRect/>
          </a:stretch>
        </p:blipFill>
        <p:spPr bwMode="auto">
          <a:xfrm>
            <a:off x="8215344" y="2259696"/>
            <a:ext cx="2224056" cy="788304"/>
          </a:xfrm>
          <a:prstGeom prst="rect">
            <a:avLst/>
          </a:prstGeom>
          <a:noFill/>
          <a:ln w="9525">
            <a:noFill/>
            <a:miter lim="800000"/>
            <a:headEnd/>
            <a:tailEnd/>
          </a:ln>
          <a:effectLst/>
        </p:spPr>
      </p:pic>
      <p:pic>
        <p:nvPicPr>
          <p:cNvPr id="15" name="Picture 2" descr="C:\Documents and Settings\johnbr\Desktop\bluescale\BLUESCALE LIFECYCLE\skinny files from Perry\MLM-BS-DualMagIcons.png"/>
          <p:cNvPicPr>
            <a:picLocks noChangeAspect="1" noChangeArrowheads="1"/>
          </p:cNvPicPr>
          <p:nvPr/>
        </p:nvPicPr>
        <p:blipFill>
          <a:blip r:embed="rId4" cstate="print"/>
          <a:srcRect/>
          <a:stretch>
            <a:fillRect/>
          </a:stretch>
        </p:blipFill>
        <p:spPr bwMode="auto">
          <a:xfrm>
            <a:off x="3277499" y="3339437"/>
            <a:ext cx="5403744" cy="3118513"/>
          </a:xfrm>
          <a:prstGeom prst="rect">
            <a:avLst/>
          </a:prstGeom>
          <a:noFill/>
        </p:spPr>
      </p:pic>
      <p:sp>
        <p:nvSpPr>
          <p:cNvPr id="4" name="Title 3"/>
          <p:cNvSpPr>
            <a:spLocks noGrp="1"/>
          </p:cNvSpPr>
          <p:nvPr>
            <p:ph type="title"/>
          </p:nvPr>
        </p:nvSpPr>
        <p:spPr/>
        <p:txBody>
          <a:bodyPr/>
          <a:lstStyle/>
          <a:p>
            <a:r>
              <a:rPr lang="ja-JP" altLang="en-US" sz="2800" dirty="0" smtClean="0"/>
              <a:t>事前対策なメディアの健全性レポート</a:t>
            </a:r>
            <a:endParaRPr lang="en-US" dirty="0"/>
          </a:p>
        </p:txBody>
      </p:sp>
    </p:spTree>
    <p:extLst>
      <p:ext uri="{BB962C8B-B14F-4D97-AF65-F5344CB8AC3E}">
        <p14:creationId xmlns:p14="http://schemas.microsoft.com/office/powerpoint/2010/main" val="41821406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defRPr/>
            </a:pPr>
            <a:r>
              <a:rPr lang="ja-JP" altLang="en-US" dirty="0" smtClean="0">
                <a:effectLst>
                  <a:outerShdw blurRad="38100" dist="38100" dir="2700000" algn="tl">
                    <a:srgbClr val="000000">
                      <a:alpha val="43137"/>
                    </a:srgbClr>
                  </a:outerShdw>
                </a:effectLst>
              </a:rPr>
              <a:t>メディアのライフサイクル管理</a:t>
            </a:r>
            <a:endParaRPr lang="en-US" dirty="0">
              <a:effectLst>
                <a:outerShdw blurRad="38100" dist="38100" dir="2700000" algn="tl">
                  <a:srgbClr val="000000">
                    <a:alpha val="43137"/>
                  </a:srgbClr>
                </a:outerShdw>
              </a:effectLst>
            </a:endParaRPr>
          </a:p>
        </p:txBody>
      </p:sp>
      <p:pic>
        <p:nvPicPr>
          <p:cNvPr id="22531" name="Content Placeholder 3" descr="Media Health Report Screen.JPG"/>
          <p:cNvPicPr>
            <a:picLocks noGrp="1" noChangeAspect="1"/>
          </p:cNvPicPr>
          <p:nvPr>
            <p:ph idx="1"/>
          </p:nvPr>
        </p:nvPicPr>
        <p:blipFill>
          <a:blip r:embed="rId3" cstate="print"/>
          <a:stretch>
            <a:fillRect/>
          </a:stretch>
        </p:blipFill>
        <p:spPr>
          <a:xfrm>
            <a:off x="4714875" y="1478633"/>
            <a:ext cx="5657850" cy="3429000"/>
          </a:xfrm>
          <a:ln w="12700">
            <a:solidFill>
              <a:schemeClr val="tx1"/>
            </a:solidFill>
          </a:ln>
          <a:effectLst>
            <a:outerShdw blurRad="50800" dist="38100" dir="2700000" algn="tl" rotWithShape="0">
              <a:prstClr val="black">
                <a:alpha val="40000"/>
              </a:prstClr>
            </a:outerShdw>
          </a:effectLst>
        </p:spPr>
      </p:pic>
      <p:sp>
        <p:nvSpPr>
          <p:cNvPr id="53251" name="TextBox 12"/>
          <p:cNvSpPr txBox="1">
            <a:spLocks noChangeArrowheads="1"/>
          </p:cNvSpPr>
          <p:nvPr/>
        </p:nvSpPr>
        <p:spPr bwMode="auto">
          <a:xfrm>
            <a:off x="1752601" y="1581790"/>
            <a:ext cx="1844675" cy="641350"/>
          </a:xfrm>
          <a:prstGeom prst="rect">
            <a:avLst/>
          </a:prstGeom>
          <a:noFill/>
          <a:ln w="9525">
            <a:noFill/>
            <a:miter lim="800000"/>
            <a:headEnd/>
            <a:tailEnd/>
          </a:ln>
        </p:spPr>
        <p:txBody>
          <a:bodyPr>
            <a:spAutoFit/>
          </a:bodyPr>
          <a:lstStyle/>
          <a:p>
            <a:r>
              <a:rPr lang="en-US" b="1" dirty="0">
                <a:solidFill>
                  <a:srgbClr val="FF0000"/>
                </a:solidFill>
                <a:cs typeface="Arial" charset="0"/>
              </a:rPr>
              <a:t>Red</a:t>
            </a:r>
            <a:r>
              <a:rPr lang="en-US" dirty="0">
                <a:cs typeface="Arial" charset="0"/>
              </a:rPr>
              <a:t> icon: </a:t>
            </a:r>
          </a:p>
          <a:p>
            <a:r>
              <a:rPr lang="ja-JP" altLang="en-US" dirty="0">
                <a:cs typeface="Arial" charset="0"/>
              </a:rPr>
              <a:t>使</a:t>
            </a:r>
            <a:r>
              <a:rPr lang="ja-JP" altLang="en-US" dirty="0" smtClean="0">
                <a:cs typeface="Arial" charset="0"/>
              </a:rPr>
              <a:t>用を中止する</a:t>
            </a:r>
            <a:endParaRPr lang="en-US" dirty="0">
              <a:cs typeface="Arial" charset="0"/>
            </a:endParaRPr>
          </a:p>
        </p:txBody>
      </p:sp>
      <p:sp>
        <p:nvSpPr>
          <p:cNvPr id="14344" name="TextBox 16"/>
          <p:cNvSpPr txBox="1">
            <a:spLocks noChangeArrowheads="1"/>
          </p:cNvSpPr>
          <p:nvPr/>
        </p:nvSpPr>
        <p:spPr bwMode="auto">
          <a:xfrm>
            <a:off x="1752600" y="2453098"/>
            <a:ext cx="2971800" cy="923330"/>
          </a:xfrm>
          <a:prstGeom prst="rect">
            <a:avLst/>
          </a:prstGeom>
          <a:noFill/>
          <a:ln w="9525">
            <a:noFill/>
            <a:miter lim="800000"/>
            <a:headEnd/>
            <a:tailEnd/>
          </a:ln>
        </p:spPr>
        <p:txBody>
          <a:bodyPr>
            <a:spAutoFit/>
          </a:bodyPr>
          <a:lstStyle/>
          <a:p>
            <a:pPr>
              <a:defRPr/>
            </a:pPr>
            <a:r>
              <a:rPr lang="en-US" b="1" dirty="0">
                <a:solidFill>
                  <a:srgbClr val="FFFF00"/>
                </a:solidFill>
                <a:latin typeface="Arial" pitchFamily="34" charset="0"/>
                <a:cs typeface="Arial" pitchFamily="34" charset="0"/>
              </a:rPr>
              <a:t>Yellow</a:t>
            </a:r>
            <a:r>
              <a:rPr lang="en-US" dirty="0">
                <a:latin typeface="Arial" pitchFamily="34" charset="0"/>
                <a:cs typeface="Arial" pitchFamily="34" charset="0"/>
              </a:rPr>
              <a:t> icon: </a:t>
            </a:r>
          </a:p>
          <a:p>
            <a:pPr>
              <a:defRPr/>
            </a:pPr>
            <a:r>
              <a:rPr lang="ja-JP" altLang="en-US" dirty="0">
                <a:latin typeface="Arial" pitchFamily="34" charset="0"/>
                <a:cs typeface="Arial" pitchFamily="34" charset="0"/>
              </a:rPr>
              <a:t>記</a:t>
            </a:r>
            <a:r>
              <a:rPr lang="ja-JP" altLang="en-US" dirty="0" smtClean="0">
                <a:latin typeface="Arial" pitchFamily="34" charset="0"/>
                <a:cs typeface="Arial" pitchFamily="34" charset="0"/>
              </a:rPr>
              <a:t>録済のデータは安全</a:t>
            </a:r>
            <a:r>
              <a:rPr lang="en-US" dirty="0" smtClean="0">
                <a:latin typeface="Arial" pitchFamily="34" charset="0"/>
                <a:cs typeface="Arial" pitchFamily="34" charset="0"/>
              </a:rPr>
              <a:t> </a:t>
            </a:r>
            <a:endParaRPr lang="en-US" dirty="0">
              <a:latin typeface="Arial" pitchFamily="34" charset="0"/>
              <a:cs typeface="Arial" pitchFamily="34" charset="0"/>
            </a:endParaRPr>
          </a:p>
          <a:p>
            <a:pPr>
              <a:defRPr/>
            </a:pPr>
            <a:r>
              <a:rPr lang="ja-JP" altLang="en-US" dirty="0" smtClean="0">
                <a:latin typeface="Arial" pitchFamily="34" charset="0"/>
                <a:cs typeface="Arial" pitchFamily="34" charset="0"/>
              </a:rPr>
              <a:t>新しいデータは記録しない</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sp>
        <p:nvSpPr>
          <p:cNvPr id="53253" name="TextBox 20"/>
          <p:cNvSpPr txBox="1">
            <a:spLocks noChangeArrowheads="1"/>
          </p:cNvSpPr>
          <p:nvPr/>
        </p:nvSpPr>
        <p:spPr bwMode="auto">
          <a:xfrm>
            <a:off x="1752600" y="3681228"/>
            <a:ext cx="2916238" cy="915988"/>
          </a:xfrm>
          <a:prstGeom prst="rect">
            <a:avLst/>
          </a:prstGeom>
          <a:noFill/>
          <a:ln w="9525">
            <a:noFill/>
            <a:miter lim="800000"/>
            <a:headEnd/>
            <a:tailEnd/>
          </a:ln>
        </p:spPr>
        <p:txBody>
          <a:bodyPr>
            <a:spAutoFit/>
          </a:bodyPr>
          <a:lstStyle/>
          <a:p>
            <a:r>
              <a:rPr lang="en-US" b="1" dirty="0">
                <a:solidFill>
                  <a:srgbClr val="00B050"/>
                </a:solidFill>
                <a:cs typeface="Arial" charset="0"/>
              </a:rPr>
              <a:t>Green</a:t>
            </a:r>
            <a:r>
              <a:rPr lang="en-US" dirty="0">
                <a:cs typeface="Arial" charset="0"/>
              </a:rPr>
              <a:t> icon: </a:t>
            </a:r>
          </a:p>
          <a:p>
            <a:r>
              <a:rPr lang="ja-JP" altLang="en-US" dirty="0" smtClean="0">
                <a:cs typeface="Arial" charset="0"/>
              </a:rPr>
              <a:t>このテープは、通常の使用</a:t>
            </a:r>
            <a:endParaRPr lang="en-US" dirty="0">
              <a:cs typeface="Arial" charset="0"/>
            </a:endParaRPr>
          </a:p>
          <a:p>
            <a:r>
              <a:rPr lang="ja-JP" altLang="en-US" dirty="0" smtClean="0">
                <a:cs typeface="Arial" charset="0"/>
              </a:rPr>
              <a:t>で問題ありません。</a:t>
            </a:r>
            <a:endParaRPr lang="en-US" dirty="0">
              <a:cs typeface="Arial" charset="0"/>
            </a:endParaRPr>
          </a:p>
        </p:txBody>
      </p:sp>
      <p:pic>
        <p:nvPicPr>
          <p:cNvPr id="53254" name="Picture 2"/>
          <p:cNvPicPr>
            <a:picLocks noChangeAspect="1" noChangeArrowheads="1"/>
          </p:cNvPicPr>
          <p:nvPr/>
        </p:nvPicPr>
        <p:blipFill>
          <a:blip r:embed="rId4" cstate="print"/>
          <a:srcRect/>
          <a:stretch>
            <a:fillRect/>
          </a:stretch>
        </p:blipFill>
        <p:spPr bwMode="auto">
          <a:xfrm>
            <a:off x="3033932" y="3747814"/>
            <a:ext cx="228600" cy="228600"/>
          </a:xfrm>
          <a:prstGeom prst="rect">
            <a:avLst/>
          </a:prstGeom>
          <a:noFill/>
          <a:ln w="9525">
            <a:noFill/>
            <a:miter lim="800000"/>
            <a:headEnd/>
            <a:tailEnd/>
          </a:ln>
        </p:spPr>
      </p:pic>
      <p:pic>
        <p:nvPicPr>
          <p:cNvPr id="53255" name="Picture 3"/>
          <p:cNvPicPr>
            <a:picLocks noChangeAspect="1" noChangeArrowheads="1"/>
          </p:cNvPicPr>
          <p:nvPr/>
        </p:nvPicPr>
        <p:blipFill>
          <a:blip r:embed="rId5" cstate="print"/>
          <a:srcRect/>
          <a:stretch>
            <a:fillRect/>
          </a:stretch>
        </p:blipFill>
        <p:spPr bwMode="auto">
          <a:xfrm>
            <a:off x="3174672" y="2514327"/>
            <a:ext cx="228600" cy="228600"/>
          </a:xfrm>
          <a:prstGeom prst="rect">
            <a:avLst/>
          </a:prstGeom>
          <a:noFill/>
          <a:ln w="9525">
            <a:noFill/>
            <a:miter lim="800000"/>
            <a:headEnd/>
            <a:tailEnd/>
          </a:ln>
        </p:spPr>
      </p:pic>
      <p:pic>
        <p:nvPicPr>
          <p:cNvPr id="53256" name="Picture 4"/>
          <p:cNvPicPr>
            <a:picLocks noChangeAspect="1" noChangeArrowheads="1"/>
          </p:cNvPicPr>
          <p:nvPr/>
        </p:nvPicPr>
        <p:blipFill>
          <a:blip r:embed="rId6" cstate="print"/>
          <a:srcRect/>
          <a:stretch>
            <a:fillRect/>
          </a:stretch>
        </p:blipFill>
        <p:spPr bwMode="auto">
          <a:xfrm>
            <a:off x="2900036" y="1684886"/>
            <a:ext cx="192087" cy="192087"/>
          </a:xfrm>
          <a:prstGeom prst="rect">
            <a:avLst/>
          </a:prstGeom>
          <a:noFill/>
          <a:ln w="9525">
            <a:noFill/>
            <a:miter lim="800000"/>
            <a:headEnd/>
            <a:tailEnd/>
          </a:ln>
        </p:spPr>
      </p:pic>
      <p:sp>
        <p:nvSpPr>
          <p:cNvPr id="10" name="TextBox 9"/>
          <p:cNvSpPr txBox="1"/>
          <p:nvPr/>
        </p:nvSpPr>
        <p:spPr>
          <a:xfrm>
            <a:off x="2028498" y="5155310"/>
            <a:ext cx="8261130" cy="1200329"/>
          </a:xfrm>
          <a:prstGeom prst="rect">
            <a:avLst/>
          </a:prstGeom>
          <a:noFill/>
        </p:spPr>
        <p:txBody>
          <a:bodyPr wrap="square" rtlCol="0">
            <a:spAutoFit/>
          </a:bodyPr>
          <a:lstStyle/>
          <a:p>
            <a:r>
              <a:rPr lang="en-US" dirty="0">
                <a:latin typeface="Myriad Pro" pitchFamily="34" charset="0"/>
              </a:rPr>
              <a:t>MLM </a:t>
            </a:r>
            <a:r>
              <a:rPr lang="ja-JP" altLang="en-US" dirty="0" smtClean="0">
                <a:latin typeface="Myriad Pro" pitchFamily="34" charset="0"/>
              </a:rPr>
              <a:t>は、カートリッジのメモリーから直接</a:t>
            </a:r>
            <a:r>
              <a:rPr lang="en-US" altLang="ja-JP" dirty="0" smtClean="0">
                <a:latin typeface="Myriad Pro" pitchFamily="34" charset="0"/>
              </a:rPr>
              <a:t>40</a:t>
            </a:r>
            <a:r>
              <a:rPr lang="ja-JP" altLang="en-US" dirty="0" smtClean="0">
                <a:latin typeface="Myriad Pro" pitchFamily="34" charset="0"/>
              </a:rPr>
              <a:t>個以上のデータポイントを追跡します。このデータは、カートリッジとライブラリーに保存され、テープがドライブにマウントされる度に更新されます。</a:t>
            </a:r>
            <a:endParaRPr lang="en-US" dirty="0">
              <a:latin typeface="Myriad Pro" pitchFamily="34" charset="0"/>
            </a:endParaRPr>
          </a:p>
          <a:p>
            <a:endParaRPr lang="en-US" dirty="0"/>
          </a:p>
        </p:txBody>
      </p:sp>
      <p:pic>
        <p:nvPicPr>
          <p:cNvPr id="11" name="Picture 3"/>
          <p:cNvPicPr>
            <a:picLocks noChangeAspect="1" noChangeArrowheads="1"/>
          </p:cNvPicPr>
          <p:nvPr/>
        </p:nvPicPr>
        <p:blipFill>
          <a:blip r:embed="rId7" cstate="print"/>
          <a:srcRect/>
          <a:stretch>
            <a:fillRect/>
          </a:stretch>
        </p:blipFill>
        <p:spPr bwMode="auto">
          <a:xfrm>
            <a:off x="8061475" y="670685"/>
            <a:ext cx="1755188" cy="622117"/>
          </a:xfrm>
          <a:prstGeom prst="rect">
            <a:avLst/>
          </a:prstGeom>
          <a:noFill/>
          <a:ln w="9525">
            <a:noFill/>
            <a:miter lim="800000"/>
            <a:headEnd/>
            <a:tailEnd/>
          </a:ln>
          <a:effectLst/>
        </p:spPr>
      </p:pic>
    </p:spTree>
    <p:extLst>
      <p:ext uri="{BB962C8B-B14F-4D97-AF65-F5344CB8AC3E}">
        <p14:creationId xmlns:p14="http://schemas.microsoft.com/office/powerpoint/2010/main" val="60920577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981200" y="290398"/>
            <a:ext cx="8229600" cy="682854"/>
          </a:xfrm>
        </p:spPr>
        <p:txBody>
          <a:bodyPr>
            <a:normAutofit/>
          </a:bodyPr>
          <a:lstStyle/>
          <a:p>
            <a:r>
              <a:rPr lang="en-US" sz="3100" dirty="0"/>
              <a:t>Data Integrity Verification Ensures Data Integrity</a:t>
            </a:r>
            <a:endParaRPr lang="en-US" dirty="0"/>
          </a:p>
        </p:txBody>
      </p:sp>
      <p:pic>
        <p:nvPicPr>
          <p:cNvPr id="14" name="Picture 3"/>
          <p:cNvPicPr>
            <a:picLocks noChangeAspect="1" noChangeArrowheads="1"/>
          </p:cNvPicPr>
          <p:nvPr/>
        </p:nvPicPr>
        <p:blipFill>
          <a:blip r:embed="rId3" cstate="print"/>
          <a:srcRect/>
          <a:stretch>
            <a:fillRect/>
          </a:stretch>
        </p:blipFill>
        <p:spPr bwMode="auto">
          <a:xfrm>
            <a:off x="7998413" y="1524000"/>
            <a:ext cx="2224056" cy="788304"/>
          </a:xfrm>
          <a:prstGeom prst="rect">
            <a:avLst/>
          </a:prstGeom>
          <a:noFill/>
          <a:ln w="9525">
            <a:noFill/>
            <a:miter lim="800000"/>
            <a:headEnd/>
            <a:tailEnd/>
          </a:ln>
          <a:effectLst/>
        </p:spPr>
      </p:pic>
      <p:sp>
        <p:nvSpPr>
          <p:cNvPr id="16" name="Content Placeholder 1"/>
          <p:cNvSpPr>
            <a:spLocks noGrp="1"/>
          </p:cNvSpPr>
          <p:nvPr>
            <p:ph idx="1"/>
          </p:nvPr>
        </p:nvSpPr>
        <p:spPr>
          <a:xfrm>
            <a:off x="2013189" y="1144474"/>
            <a:ext cx="8229600" cy="4525963"/>
          </a:xfrm>
        </p:spPr>
        <p:txBody>
          <a:bodyPr/>
          <a:lstStyle/>
          <a:p>
            <a:pPr marL="0" indent="0">
              <a:spcBef>
                <a:spcPts val="0"/>
              </a:spcBef>
              <a:spcAft>
                <a:spcPts val="1200"/>
              </a:spcAft>
              <a:buNone/>
            </a:pPr>
            <a:r>
              <a:rPr lang="en-US" sz="2400" dirty="0" smtClean="0"/>
              <a:t>DIV </a:t>
            </a:r>
            <a:r>
              <a:rPr lang="ja-JP" altLang="en-US" sz="2400" dirty="0" smtClean="0"/>
              <a:t>は、</a:t>
            </a:r>
            <a:r>
              <a:rPr lang="en-US" sz="2400" dirty="0" smtClean="0"/>
              <a:t>T-Series </a:t>
            </a:r>
            <a:r>
              <a:rPr lang="ja-JP" altLang="en-US" sz="2000" dirty="0" smtClean="0"/>
              <a:t>ライブラリーに記録されている</a:t>
            </a:r>
            <a:endParaRPr lang="en-US" altLang="ja-JP" sz="2000" dirty="0" smtClean="0"/>
          </a:p>
          <a:p>
            <a:pPr marL="0" indent="0">
              <a:spcBef>
                <a:spcPts val="0"/>
              </a:spcBef>
              <a:spcAft>
                <a:spcPts val="1200"/>
              </a:spcAft>
              <a:buNone/>
            </a:pPr>
            <a:r>
              <a:rPr lang="ja-JP" altLang="en-US" sz="2000" dirty="0" smtClean="0"/>
              <a:t>データのベリファイを行います。</a:t>
            </a:r>
            <a:endParaRPr lang="en-US" sz="2000" dirty="0" smtClean="0"/>
          </a:p>
          <a:p>
            <a:pPr marL="228600" lvl="1">
              <a:spcBef>
                <a:spcPts val="0"/>
              </a:spcBef>
              <a:spcAft>
                <a:spcPts val="1200"/>
              </a:spcAft>
              <a:buFont typeface="Arial" pitchFamily="34" charset="0"/>
              <a:buChar char="•"/>
            </a:pPr>
            <a:r>
              <a:rPr lang="en-US" dirty="0" err="1" smtClean="0"/>
              <a:t>PreScan</a:t>
            </a:r>
            <a:endParaRPr lang="en-US" dirty="0" smtClean="0"/>
          </a:p>
          <a:p>
            <a:pPr marL="228600" lvl="1">
              <a:spcBef>
                <a:spcPts val="0"/>
              </a:spcBef>
              <a:spcAft>
                <a:spcPts val="1200"/>
              </a:spcAft>
              <a:buFont typeface="Arial" pitchFamily="34" charset="0"/>
              <a:buChar char="•"/>
            </a:pPr>
            <a:r>
              <a:rPr lang="en-US" dirty="0" err="1" smtClean="0"/>
              <a:t>PostScan</a:t>
            </a:r>
            <a:endParaRPr lang="en-US" dirty="0" smtClean="0"/>
          </a:p>
          <a:p>
            <a:pPr marL="228600" lvl="1">
              <a:spcBef>
                <a:spcPts val="0"/>
              </a:spcBef>
              <a:spcAft>
                <a:spcPts val="1200"/>
              </a:spcAft>
              <a:buFont typeface="Arial" pitchFamily="34" charset="0"/>
              <a:buChar char="•"/>
            </a:pPr>
            <a:r>
              <a:rPr lang="en-US" dirty="0" err="1" smtClean="0"/>
              <a:t>QuickScan</a:t>
            </a:r>
            <a:endParaRPr lang="en-US" dirty="0" smtClean="0"/>
          </a:p>
          <a:p>
            <a:endParaRPr lang="en-US" dirty="0"/>
          </a:p>
        </p:txBody>
      </p:sp>
      <p:pic>
        <p:nvPicPr>
          <p:cNvPr id="18" name="Picture 2"/>
          <p:cNvPicPr>
            <a:picLocks noChangeAspect="1" noChangeArrowheads="1"/>
          </p:cNvPicPr>
          <p:nvPr/>
        </p:nvPicPr>
        <p:blipFill>
          <a:blip r:embed="rId4" cstate="print"/>
          <a:srcRect l="1114" t="20674" r="881" b="1779"/>
          <a:stretch>
            <a:fillRect/>
          </a:stretch>
        </p:blipFill>
        <p:spPr bwMode="auto">
          <a:xfrm>
            <a:off x="2571750" y="3981450"/>
            <a:ext cx="3846702" cy="2362200"/>
          </a:xfrm>
          <a:prstGeom prst="rect">
            <a:avLst/>
          </a:prstGeom>
          <a:noFill/>
          <a:ln w="3175" algn="ctr">
            <a:solidFill>
              <a:schemeClr val="tx1"/>
            </a:solidFill>
            <a:miter lim="800000"/>
            <a:headEnd/>
            <a:tailEnd/>
          </a:ln>
          <a:effectLst>
            <a:outerShdw blurRad="50800" dist="38100" dir="2700000" algn="tl" rotWithShape="0">
              <a:prstClr val="black">
                <a:alpha val="40000"/>
              </a:prstClr>
            </a:outerShdw>
          </a:effectLst>
        </p:spPr>
      </p:pic>
      <p:pic>
        <p:nvPicPr>
          <p:cNvPr id="19" name="Picture 9"/>
          <p:cNvPicPr>
            <a:picLocks noChangeAspect="1" noChangeArrowheads="1"/>
          </p:cNvPicPr>
          <p:nvPr/>
        </p:nvPicPr>
        <p:blipFill>
          <a:blip r:embed="rId5" cstate="print"/>
          <a:srcRect l="20541" t="41721" r="8690" b="19963"/>
          <a:stretch>
            <a:fillRect/>
          </a:stretch>
        </p:blipFill>
        <p:spPr bwMode="auto">
          <a:xfrm>
            <a:off x="5662060" y="2543176"/>
            <a:ext cx="3787945" cy="2276475"/>
          </a:xfrm>
          <a:prstGeom prst="rect">
            <a:avLst/>
          </a:prstGeom>
          <a:noFill/>
          <a:ln w="3175" algn="ctr">
            <a:solidFill>
              <a:schemeClr val="tx1"/>
            </a:solidFill>
            <a:miter lim="800000"/>
            <a:headEnd/>
            <a:tailEnd/>
          </a:ln>
          <a:effectLst>
            <a:outerShdw blurRad="50800" dist="38100" dir="2700000" algn="tl" rotWithShape="0">
              <a:prstClr val="black">
                <a:alpha val="40000"/>
              </a:prstClr>
            </a:outerShdw>
          </a:effectLst>
        </p:spPr>
      </p:pic>
      <p:pic>
        <p:nvPicPr>
          <p:cNvPr id="17" name="Picture 9"/>
          <p:cNvPicPr>
            <a:picLocks noChangeAspect="1" noChangeArrowheads="1"/>
          </p:cNvPicPr>
          <p:nvPr/>
        </p:nvPicPr>
        <p:blipFill>
          <a:blip r:embed="rId6" cstate="print"/>
          <a:srcRect l="20990" t="37485" r="9636" b="26000"/>
          <a:stretch>
            <a:fillRect/>
          </a:stretch>
        </p:blipFill>
        <p:spPr bwMode="auto">
          <a:xfrm>
            <a:off x="6238875" y="4502605"/>
            <a:ext cx="3467100" cy="1945821"/>
          </a:xfrm>
          <a:prstGeom prst="rect">
            <a:avLst/>
          </a:prstGeom>
          <a:noFill/>
          <a:ln w="3175" algn="ctr">
            <a:solidFill>
              <a:schemeClr val="tx1"/>
            </a:solid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265133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2133600" y="304800"/>
          <a:ext cx="7924800" cy="358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6" descr="721420318@14122005-08B1"/>
          <p:cNvPicPr>
            <a:picLocks noChangeAspect="1" noChangeArrowheads="1"/>
          </p:cNvPicPr>
          <p:nvPr/>
        </p:nvPicPr>
        <p:blipFill>
          <a:blip r:embed="rId7" cstate="print"/>
          <a:srcRect t="26048"/>
          <a:stretch>
            <a:fillRect/>
          </a:stretch>
        </p:blipFill>
        <p:spPr bwMode="auto">
          <a:xfrm>
            <a:off x="2312988" y="2660650"/>
            <a:ext cx="1762125" cy="1638300"/>
          </a:xfrm>
          <a:prstGeom prst="rect">
            <a:avLst/>
          </a:prstGeom>
          <a:noFill/>
          <a:ln w="9525">
            <a:noFill/>
            <a:miter lim="800000"/>
            <a:headEnd/>
            <a:tailEnd/>
          </a:ln>
        </p:spPr>
      </p:pic>
      <p:pic>
        <p:nvPicPr>
          <p:cNvPr id="6" name="Picture 4" descr="721420318@14122005-08CD"/>
          <p:cNvPicPr>
            <a:picLocks noChangeAspect="1" noChangeArrowheads="1"/>
          </p:cNvPicPr>
          <p:nvPr/>
        </p:nvPicPr>
        <p:blipFill>
          <a:blip r:embed="rId8" cstate="print"/>
          <a:srcRect t="25150"/>
          <a:stretch>
            <a:fillRect/>
          </a:stretch>
        </p:blipFill>
        <p:spPr bwMode="auto">
          <a:xfrm>
            <a:off x="4191000" y="2667000"/>
            <a:ext cx="1897062" cy="1644650"/>
          </a:xfrm>
          <a:prstGeom prst="rect">
            <a:avLst/>
          </a:prstGeom>
          <a:noFill/>
          <a:ln w="9525">
            <a:noFill/>
            <a:miter lim="800000"/>
            <a:headEnd/>
            <a:tailEnd/>
          </a:ln>
        </p:spPr>
      </p:pic>
      <p:pic>
        <p:nvPicPr>
          <p:cNvPr id="7" name="Picture 2" descr="721420318@14122005-08DB"/>
          <p:cNvPicPr>
            <a:picLocks noChangeAspect="1" noChangeArrowheads="1"/>
          </p:cNvPicPr>
          <p:nvPr/>
        </p:nvPicPr>
        <p:blipFill>
          <a:blip r:embed="rId9" cstate="print"/>
          <a:srcRect t="24701"/>
          <a:stretch>
            <a:fillRect/>
          </a:stretch>
        </p:blipFill>
        <p:spPr bwMode="auto">
          <a:xfrm>
            <a:off x="6172200" y="2667001"/>
            <a:ext cx="1814512" cy="1641475"/>
          </a:xfrm>
          <a:prstGeom prst="rect">
            <a:avLst/>
          </a:prstGeom>
          <a:noFill/>
          <a:ln w="9525">
            <a:noFill/>
            <a:miter lim="800000"/>
            <a:headEnd/>
            <a:tailEnd/>
          </a:ln>
        </p:spPr>
      </p:pic>
      <p:pic>
        <p:nvPicPr>
          <p:cNvPr id="8" name="Picture 4" descr="721420318@14122005-0913"/>
          <p:cNvPicPr>
            <a:picLocks noChangeAspect="1" noChangeArrowheads="1"/>
          </p:cNvPicPr>
          <p:nvPr/>
        </p:nvPicPr>
        <p:blipFill>
          <a:blip r:embed="rId10" cstate="print"/>
          <a:srcRect t="25150"/>
          <a:stretch>
            <a:fillRect/>
          </a:stretch>
        </p:blipFill>
        <p:spPr bwMode="auto">
          <a:xfrm>
            <a:off x="8088313" y="2681289"/>
            <a:ext cx="1884363" cy="1628775"/>
          </a:xfrm>
          <a:prstGeom prst="rect">
            <a:avLst/>
          </a:prstGeom>
          <a:noFill/>
          <a:ln w="9525">
            <a:noFill/>
            <a:miter lim="800000"/>
            <a:headEnd/>
            <a:tailEnd/>
          </a:ln>
        </p:spPr>
      </p:pic>
      <p:pic>
        <p:nvPicPr>
          <p:cNvPr id="9" name="Picture 3" descr="CC000899_data protection"/>
          <p:cNvPicPr>
            <a:picLocks noChangeAspect="1" noChangeArrowheads="1"/>
          </p:cNvPicPr>
          <p:nvPr/>
        </p:nvPicPr>
        <p:blipFill>
          <a:blip r:embed="rId11" cstate="print"/>
          <a:srcRect t="10381" b="15311"/>
          <a:stretch>
            <a:fillRect/>
          </a:stretch>
        </p:blipFill>
        <p:spPr bwMode="auto">
          <a:xfrm>
            <a:off x="8839200" y="609600"/>
            <a:ext cx="1404968" cy="896938"/>
          </a:xfrm>
          <a:prstGeom prst="rect">
            <a:avLst/>
          </a:prstGeom>
          <a:noFill/>
          <a:ln w="9525">
            <a:noFill/>
            <a:miter lim="800000"/>
            <a:headEnd/>
            <a:tailEnd/>
          </a:ln>
        </p:spPr>
      </p:pic>
      <p:sp>
        <p:nvSpPr>
          <p:cNvPr id="10" name="Rectangle 9"/>
          <p:cNvSpPr>
            <a:spLocks noChangeArrowheads="1"/>
          </p:cNvSpPr>
          <p:nvPr/>
        </p:nvSpPr>
        <p:spPr bwMode="auto">
          <a:xfrm>
            <a:off x="2057400" y="4572000"/>
            <a:ext cx="6211888" cy="1631216"/>
          </a:xfrm>
          <a:prstGeom prst="rect">
            <a:avLst/>
          </a:prstGeom>
          <a:noFill/>
          <a:ln w="9525">
            <a:noFill/>
            <a:miter lim="800000"/>
            <a:headEnd/>
            <a:tailEnd/>
          </a:ln>
        </p:spPr>
        <p:txBody>
          <a:bodyPr>
            <a:spAutoFit/>
          </a:bodyPr>
          <a:lstStyle/>
          <a:p>
            <a:pPr>
              <a:buFont typeface="Arial" pitchFamily="34" charset="0"/>
              <a:buChar char="•"/>
            </a:pPr>
            <a:r>
              <a:rPr lang="en-US" dirty="0"/>
              <a:t> </a:t>
            </a:r>
            <a:r>
              <a:rPr lang="ja-JP" altLang="en-US" sz="2000" dirty="0" smtClean="0"/>
              <a:t>ライブラリーに全て実装されている</a:t>
            </a:r>
            <a:r>
              <a:rPr lang="en-US" sz="2000" dirty="0" smtClean="0"/>
              <a:t>: </a:t>
            </a:r>
            <a:r>
              <a:rPr lang="ja-JP" altLang="en-US" sz="2000" dirty="0" smtClean="0"/>
              <a:t>簡単に使える</a:t>
            </a:r>
            <a:endParaRPr lang="en-US" sz="2000" dirty="0"/>
          </a:p>
          <a:p>
            <a:pPr>
              <a:buFont typeface="Arial" pitchFamily="34" charset="0"/>
              <a:buChar char="•"/>
            </a:pPr>
            <a:r>
              <a:rPr lang="en-US" sz="2000" dirty="0"/>
              <a:t> Standard </a:t>
            </a:r>
            <a:r>
              <a:rPr lang="en-US" sz="2000" dirty="0" smtClean="0"/>
              <a:t>Edition</a:t>
            </a:r>
            <a:r>
              <a:rPr lang="ja-JP" altLang="en-US" sz="2000" dirty="0" smtClean="0"/>
              <a:t>は無償</a:t>
            </a:r>
            <a:r>
              <a:rPr lang="en-US" sz="2000" dirty="0" smtClean="0"/>
              <a:t>: </a:t>
            </a:r>
            <a:r>
              <a:rPr lang="ja-JP" altLang="en-US" sz="2000" dirty="0" smtClean="0"/>
              <a:t>高価ではない</a:t>
            </a:r>
            <a:r>
              <a:rPr lang="en-US" sz="2000" dirty="0" smtClean="0"/>
              <a:t> </a:t>
            </a:r>
            <a:endParaRPr lang="en-US" sz="2000" dirty="0"/>
          </a:p>
          <a:p>
            <a:pPr>
              <a:buFont typeface="Arial" pitchFamily="34" charset="0"/>
              <a:buChar char="•"/>
            </a:pPr>
            <a:r>
              <a:rPr lang="en-US" sz="2000" dirty="0"/>
              <a:t> Wire Speed: Fast</a:t>
            </a:r>
          </a:p>
          <a:p>
            <a:pPr>
              <a:buFont typeface="Arial" pitchFamily="34" charset="0"/>
              <a:buChar char="•"/>
            </a:pPr>
            <a:r>
              <a:rPr lang="en-US" sz="2000" dirty="0"/>
              <a:t> AES-256: Sound and safe security</a:t>
            </a:r>
          </a:p>
          <a:p>
            <a:pPr>
              <a:buFont typeface="Arial" pitchFamily="34" charset="0"/>
              <a:buChar char="•"/>
            </a:pPr>
            <a:r>
              <a:rPr lang="en-US" sz="2000" dirty="0"/>
              <a:t> </a:t>
            </a:r>
            <a:r>
              <a:rPr lang="ja-JP" altLang="en-US" sz="2000" dirty="0"/>
              <a:t>製</a:t>
            </a:r>
            <a:r>
              <a:rPr lang="ja-JP" altLang="en-US" sz="2000" dirty="0" smtClean="0"/>
              <a:t>品として完成形</a:t>
            </a:r>
            <a:r>
              <a:rPr lang="en-US" sz="2000" dirty="0" smtClean="0"/>
              <a:t>: </a:t>
            </a:r>
            <a:r>
              <a:rPr lang="en-US" sz="2000" dirty="0"/>
              <a:t>7 </a:t>
            </a:r>
            <a:r>
              <a:rPr lang="ja-JP" altLang="en-US" sz="2000" dirty="0"/>
              <a:t>年</a:t>
            </a:r>
            <a:endParaRPr lang="en-US" sz="2000" dirty="0"/>
          </a:p>
        </p:txBody>
      </p:sp>
      <p:pic>
        <p:nvPicPr>
          <p:cNvPr id="11" name="Picture 2" descr="C:\Documents and Settings\joes\Desktop\encryptionlogo.png"/>
          <p:cNvPicPr>
            <a:picLocks noChangeAspect="1" noChangeArrowheads="1"/>
          </p:cNvPicPr>
          <p:nvPr/>
        </p:nvPicPr>
        <p:blipFill>
          <a:blip r:embed="rId12" cstate="print"/>
          <a:srcRect/>
          <a:stretch>
            <a:fillRect/>
          </a:stretch>
        </p:blipFill>
        <p:spPr bwMode="auto">
          <a:xfrm>
            <a:off x="8610600" y="4419601"/>
            <a:ext cx="1219200" cy="1740419"/>
          </a:xfrm>
          <a:prstGeom prst="rect">
            <a:avLst/>
          </a:prstGeom>
          <a:noFill/>
          <a:effectLst>
            <a:outerShdw blurRad="50800" dist="38100" dir="2700000" algn="tl" rotWithShape="0">
              <a:prstClr val="black">
                <a:alpha val="40000"/>
              </a:prstClr>
            </a:outerShdw>
          </a:effectLst>
        </p:spPr>
      </p:pic>
      <p:sp>
        <p:nvSpPr>
          <p:cNvPr id="12" name="Title 11"/>
          <p:cNvSpPr>
            <a:spLocks noGrp="1"/>
          </p:cNvSpPr>
          <p:nvPr>
            <p:ph type="title"/>
          </p:nvPr>
        </p:nvSpPr>
        <p:spPr>
          <a:xfrm>
            <a:off x="1535836" y="76200"/>
            <a:ext cx="10046563" cy="1143000"/>
          </a:xfrm>
        </p:spPr>
        <p:txBody>
          <a:bodyPr>
            <a:normAutofit/>
          </a:bodyPr>
          <a:lstStyle/>
          <a:p>
            <a:r>
              <a:rPr lang="ja-JP" altLang="en-US" dirty="0" smtClean="0">
                <a:solidFill>
                  <a:srgbClr val="C0504D"/>
                </a:solidFill>
              </a:rPr>
              <a:t>簡単でコスト不要の暗号化キーの管理</a:t>
            </a:r>
            <a:endParaRPr lang="en-US" dirty="0">
              <a:solidFill>
                <a:srgbClr val="C0504D"/>
              </a:solidFill>
            </a:endParaRPr>
          </a:p>
        </p:txBody>
      </p:sp>
    </p:spTree>
    <p:extLst>
      <p:ext uri="{BB962C8B-B14F-4D97-AF65-F5344CB8AC3E}">
        <p14:creationId xmlns:p14="http://schemas.microsoft.com/office/powerpoint/2010/main" val="3892055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2710267" y="3355540"/>
            <a:ext cx="2428875" cy="1876425"/>
          </a:xfrm>
          <a:prstGeom prst="rect">
            <a:avLst/>
          </a:prstGeom>
        </p:spPr>
      </p:pic>
      <p:sp>
        <p:nvSpPr>
          <p:cNvPr id="2" name="Title 1"/>
          <p:cNvSpPr>
            <a:spLocks noGrp="1"/>
          </p:cNvSpPr>
          <p:nvPr>
            <p:ph type="title"/>
          </p:nvPr>
        </p:nvSpPr>
        <p:spPr>
          <a:xfrm>
            <a:off x="609600" y="-21757"/>
            <a:ext cx="11582400" cy="794004"/>
          </a:xfrm>
        </p:spPr>
        <p:txBody>
          <a:bodyPr>
            <a:normAutofit/>
          </a:bodyPr>
          <a:lstStyle/>
          <a:p>
            <a:pPr algn="ctr"/>
            <a:r>
              <a:rPr lang="en-US" dirty="0" smtClean="0"/>
              <a:t>Independent Software Vendor Partners	</a:t>
            </a:r>
            <a:endParaRPr lang="en-US" dirty="0"/>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7452" y="873986"/>
            <a:ext cx="1683834" cy="807040"/>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90153" y="1893242"/>
            <a:ext cx="1766199" cy="1175982"/>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55786" y="3269408"/>
            <a:ext cx="1771650" cy="695144"/>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2911" y="1615663"/>
            <a:ext cx="1594673" cy="475088"/>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505886" y="5814353"/>
            <a:ext cx="1585596" cy="487154"/>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291217" y="3265633"/>
            <a:ext cx="1928329" cy="592118"/>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3986" y="4195179"/>
            <a:ext cx="2688286" cy="391151"/>
          </a:xfrm>
          <a:prstGeom prst="rect">
            <a:avLst/>
          </a:prstGeom>
        </p:spPr>
      </p:pic>
      <p:pic>
        <p:nvPicPr>
          <p:cNvPr id="21" name="Picture 20"/>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9314025" y="1017402"/>
            <a:ext cx="1743075" cy="552306"/>
          </a:xfrm>
          <a:prstGeom prst="rect">
            <a:avLst/>
          </a:prstGeom>
        </p:spPr>
      </p:pic>
      <p:pic>
        <p:nvPicPr>
          <p:cNvPr id="23" name="Picture 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914937" y="5319302"/>
            <a:ext cx="686162" cy="685983"/>
          </a:xfrm>
          <a:prstGeom prst="rect">
            <a:avLst/>
          </a:prstGeom>
        </p:spPr>
      </p:pic>
      <p:pic>
        <p:nvPicPr>
          <p:cNvPr id="32" name="Picture 31"/>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141738" y="4073594"/>
            <a:ext cx="2215310" cy="828589"/>
          </a:xfrm>
          <a:prstGeom prst="rect">
            <a:avLst/>
          </a:prstGeom>
        </p:spPr>
      </p:pic>
      <p:pic>
        <p:nvPicPr>
          <p:cNvPr id="20" name="Picture 19"/>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07494" y="2348635"/>
            <a:ext cx="2041380" cy="774475"/>
          </a:xfrm>
          <a:prstGeom prst="rect">
            <a:avLst/>
          </a:prstGeom>
        </p:spPr>
      </p:pic>
      <p:pic>
        <p:nvPicPr>
          <p:cNvPr id="33" name="Picture 32"/>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5213570" y="5069880"/>
            <a:ext cx="2083573" cy="550995"/>
          </a:xfrm>
          <a:prstGeom prst="rect">
            <a:avLst/>
          </a:prstGeom>
          <a:noFill/>
        </p:spPr>
      </p:pic>
      <p:pic>
        <p:nvPicPr>
          <p:cNvPr id="35" name="Picture 9" descr="sgl_logo">
            <a:hlinkClick r:id="rId16"/>
          </p:cNvPr>
          <p:cNvPicPr>
            <a:picLocks noChangeAspect="1" noChangeArrowheads="1"/>
          </p:cNvPicPr>
          <p:nvPr/>
        </p:nvPicPr>
        <p:blipFill>
          <a:blip r:embed="rId17" cstate="print"/>
          <a:srcRect/>
          <a:stretch>
            <a:fillRect/>
          </a:stretch>
        </p:blipFill>
        <p:spPr bwMode="auto">
          <a:xfrm>
            <a:off x="7101414" y="2175521"/>
            <a:ext cx="1206001" cy="653771"/>
          </a:xfrm>
          <a:prstGeom prst="rect">
            <a:avLst/>
          </a:prstGeom>
          <a:noFill/>
          <a:ln w="9525">
            <a:noFill/>
            <a:miter lim="800000"/>
            <a:headEnd/>
            <a:tailEnd/>
          </a:ln>
        </p:spPr>
      </p:pic>
      <p:pic>
        <p:nvPicPr>
          <p:cNvPr id="24" name="Picture 23"/>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931883" y="4071891"/>
            <a:ext cx="1791965" cy="377537"/>
          </a:xfrm>
          <a:prstGeom prst="rect">
            <a:avLst/>
          </a:prstGeom>
        </p:spPr>
      </p:pic>
      <p:pic>
        <p:nvPicPr>
          <p:cNvPr id="36" name="Picture 6" descr="C:\Documents and Settings\joes\Desktop\Active Archive\QStar.png"/>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6102588" y="5900234"/>
            <a:ext cx="1242159" cy="401273"/>
          </a:xfrm>
          <a:prstGeom prst="rect">
            <a:avLst/>
          </a:prstGeom>
          <a:noFill/>
        </p:spPr>
      </p:pic>
      <p:pic>
        <p:nvPicPr>
          <p:cNvPr id="38" name="Picture 37"/>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509360" y="5468901"/>
            <a:ext cx="618729" cy="634038"/>
          </a:xfrm>
          <a:prstGeom prst="rect">
            <a:avLst/>
          </a:prstGeom>
        </p:spPr>
      </p:pic>
      <p:pic>
        <p:nvPicPr>
          <p:cNvPr id="39" name="Picture 38"/>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412566" y="4827962"/>
            <a:ext cx="1864966" cy="353319"/>
          </a:xfrm>
          <a:prstGeom prst="rect">
            <a:avLst/>
          </a:prstGeom>
        </p:spPr>
      </p:pic>
      <p:pic>
        <p:nvPicPr>
          <p:cNvPr id="40" name="Picture 39"/>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5920051" y="1012522"/>
            <a:ext cx="1377092" cy="464234"/>
          </a:xfrm>
          <a:prstGeom prst="rect">
            <a:avLst/>
          </a:prstGeom>
        </p:spPr>
      </p:pic>
      <p:pic>
        <p:nvPicPr>
          <p:cNvPr id="41" name="Picture 40"/>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2096868" y="2386211"/>
            <a:ext cx="2121960" cy="333578"/>
          </a:xfrm>
          <a:prstGeom prst="rect">
            <a:avLst/>
          </a:prstGeom>
        </p:spPr>
      </p:pic>
      <p:pic>
        <p:nvPicPr>
          <p:cNvPr id="42" name="Picture 41"/>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2745746" y="1676243"/>
            <a:ext cx="1426424" cy="473814"/>
          </a:xfrm>
          <a:prstGeom prst="rect">
            <a:avLst/>
          </a:prstGeom>
        </p:spPr>
      </p:pic>
      <p:pic>
        <p:nvPicPr>
          <p:cNvPr id="43" name="Picture 42"/>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3265124" y="3021109"/>
            <a:ext cx="970720" cy="621099"/>
          </a:xfrm>
          <a:prstGeom prst="rect">
            <a:avLst/>
          </a:prstGeom>
        </p:spPr>
      </p:pic>
      <p:pic>
        <p:nvPicPr>
          <p:cNvPr id="44" name="Picture 43"/>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8033007" y="922342"/>
            <a:ext cx="645463" cy="925858"/>
          </a:xfrm>
          <a:prstGeom prst="rect">
            <a:avLst/>
          </a:prstGeom>
        </p:spPr>
      </p:pic>
      <p:pic>
        <p:nvPicPr>
          <p:cNvPr id="45" name="Picture 1"/>
          <p:cNvPicPr>
            <a:picLocks noChangeAspect="1" noChangeArrowheads="1"/>
          </p:cNvPicPr>
          <p:nvPr/>
        </p:nvPicPr>
        <p:blipFill>
          <a:blip r:embed="rId27" cstate="print"/>
          <a:srcRect/>
          <a:stretch>
            <a:fillRect/>
          </a:stretch>
        </p:blipFill>
        <p:spPr bwMode="auto">
          <a:xfrm>
            <a:off x="10193170" y="4902183"/>
            <a:ext cx="1371957" cy="725621"/>
          </a:xfrm>
          <a:prstGeom prst="rect">
            <a:avLst/>
          </a:prstGeom>
          <a:noFill/>
          <a:ln w="9525">
            <a:noFill/>
            <a:miter lim="800000"/>
            <a:headEnd/>
            <a:tailEnd/>
          </a:ln>
          <a:effectLst/>
        </p:spPr>
      </p:pic>
      <p:pic>
        <p:nvPicPr>
          <p:cNvPr id="47" name="Picture 46"/>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0045622" y="3220772"/>
            <a:ext cx="1810730" cy="406514"/>
          </a:xfrm>
          <a:prstGeom prst="rect">
            <a:avLst/>
          </a:prstGeom>
        </p:spPr>
      </p:pic>
      <p:pic>
        <p:nvPicPr>
          <p:cNvPr id="48" name="Picture 5" descr="Masstech Group Logo"/>
          <p:cNvPicPr>
            <a:picLocks noChangeAspect="1" noChangeArrowheads="1"/>
          </p:cNvPicPr>
          <p:nvPr/>
        </p:nvPicPr>
        <p:blipFill>
          <a:blip r:embed="rId29" cstate="print"/>
          <a:srcRect/>
          <a:stretch>
            <a:fillRect/>
          </a:stretch>
        </p:blipFill>
        <p:spPr bwMode="auto">
          <a:xfrm>
            <a:off x="7748931" y="3105144"/>
            <a:ext cx="1594530" cy="537007"/>
          </a:xfrm>
          <a:prstGeom prst="rect">
            <a:avLst/>
          </a:prstGeom>
          <a:noFill/>
          <a:ln w="9525">
            <a:noFill/>
            <a:miter lim="800000"/>
            <a:headEnd/>
            <a:tailEnd/>
          </a:ln>
        </p:spPr>
      </p:pic>
      <p:pic>
        <p:nvPicPr>
          <p:cNvPr id="49" name="Picture 48"/>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4810170" y="1748875"/>
            <a:ext cx="2360396" cy="498627"/>
          </a:xfrm>
          <a:prstGeom prst="rect">
            <a:avLst/>
          </a:prstGeom>
        </p:spPr>
      </p:pic>
      <p:pic>
        <p:nvPicPr>
          <p:cNvPr id="50" name="Picture 26" descr="logo-300"/>
          <p:cNvPicPr>
            <a:picLocks noChangeAspect="1" noChangeArrowheads="1"/>
          </p:cNvPicPr>
          <p:nvPr/>
        </p:nvPicPr>
        <p:blipFill>
          <a:blip r:embed="rId31" cstate="print"/>
          <a:srcRect/>
          <a:stretch>
            <a:fillRect/>
          </a:stretch>
        </p:blipFill>
        <p:spPr bwMode="auto">
          <a:xfrm>
            <a:off x="7748511" y="5749611"/>
            <a:ext cx="1117807" cy="446793"/>
          </a:xfrm>
          <a:prstGeom prst="rect">
            <a:avLst/>
          </a:prstGeom>
          <a:noFill/>
          <a:ln w="9525">
            <a:noFill/>
            <a:miter lim="800000"/>
            <a:headEnd/>
            <a:tailEnd/>
          </a:ln>
        </p:spPr>
      </p:pic>
      <p:pic>
        <p:nvPicPr>
          <p:cNvPr id="51" name="Picture 50"/>
          <p:cNvPicPr>
            <a:picLocks noChangeAspect="1" noChangeArrowheads="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3039693" y="5627804"/>
            <a:ext cx="1175455" cy="26499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2" name="Picture 6"/>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3108894" y="981788"/>
            <a:ext cx="2074730" cy="50618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3" name="Picture 11"/>
          <p:cNvPicPr>
            <a:picLocks noChangeAspect="1" noChangeArrowheads="1"/>
          </p:cNvPicPr>
          <p:nvPr/>
        </p:nvPicPr>
        <p:blipFill>
          <a:blip r:embed="rId34" cstate="screen">
            <a:extLst>
              <a:ext uri="{28A0092B-C50C-407E-A947-70E740481C1C}">
                <a14:useLocalDpi xmlns:a14="http://schemas.microsoft.com/office/drawing/2010/main"/>
              </a:ext>
            </a:extLst>
          </a:blip>
          <a:srcRect/>
          <a:stretch>
            <a:fillRect/>
          </a:stretch>
        </p:blipFill>
        <p:spPr bwMode="auto">
          <a:xfrm>
            <a:off x="4446003" y="5785920"/>
            <a:ext cx="994062" cy="60650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60" name="Picture 59"/>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a:off x="8679146" y="1848200"/>
            <a:ext cx="1194532" cy="1167748"/>
          </a:xfrm>
          <a:prstGeom prst="rect">
            <a:avLst/>
          </a:prstGeom>
        </p:spPr>
      </p:pic>
      <p:pic>
        <p:nvPicPr>
          <p:cNvPr id="62" name="Picture 5" descr="C:\Documents and Settings\joes\Desktop\Active Archive\HPSS.png"/>
          <p:cNvPicPr>
            <a:picLocks noChangeAspect="1" noChangeArrowheads="1"/>
          </p:cNvPicPr>
          <p:nvPr/>
        </p:nvPicPr>
        <p:blipFill>
          <a:blip r:embed="rId36" cstate="screen">
            <a:extLst>
              <a:ext uri="{28A0092B-C50C-407E-A947-70E740481C1C}">
                <a14:useLocalDpi xmlns:a14="http://schemas.microsoft.com/office/drawing/2010/main"/>
              </a:ext>
            </a:extLst>
          </a:blip>
          <a:srcRect/>
          <a:stretch>
            <a:fillRect/>
          </a:stretch>
        </p:blipFill>
        <p:spPr bwMode="auto">
          <a:xfrm>
            <a:off x="7686207" y="4799528"/>
            <a:ext cx="2218885" cy="520343"/>
          </a:xfrm>
          <a:prstGeom prst="rect">
            <a:avLst/>
          </a:prstGeom>
          <a:noFill/>
        </p:spPr>
      </p:pic>
      <p:sp>
        <p:nvSpPr>
          <p:cNvPr id="7" name="AutoShape 2" descr="Image result for hautespot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p:cNvPicPr>
            <a:picLocks noChangeAspect="1"/>
          </p:cNvPicPr>
          <p:nvPr/>
        </p:nvPicPr>
        <p:blipFill rotWithShape="1">
          <a:blip r:embed="rId37"/>
          <a:srcRect l="3374" t="35596" r="5305" b="35429"/>
          <a:stretch/>
        </p:blipFill>
        <p:spPr>
          <a:xfrm>
            <a:off x="2815649" y="4819196"/>
            <a:ext cx="1957137" cy="649705"/>
          </a:xfrm>
          <a:prstGeom prst="rect">
            <a:avLst/>
          </a:prstGeom>
        </p:spPr>
      </p:pic>
      <p:pic>
        <p:nvPicPr>
          <p:cNvPr id="10" name="Picture 9"/>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4358610" y="2544296"/>
            <a:ext cx="2362382" cy="687135"/>
          </a:xfrm>
          <a:prstGeom prst="rect">
            <a:avLst/>
          </a:prstGeom>
        </p:spPr>
      </p:pic>
      <p:pic>
        <p:nvPicPr>
          <p:cNvPr id="12" name="Picture 11"/>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a:off x="10298684" y="4154032"/>
            <a:ext cx="1349136" cy="473444"/>
          </a:xfrm>
          <a:prstGeom prst="rect">
            <a:avLst/>
          </a:prstGeom>
        </p:spPr>
      </p:pic>
    </p:spTree>
    <p:extLst>
      <p:ext uri="{BB962C8B-B14F-4D97-AF65-F5344CB8AC3E}">
        <p14:creationId xmlns:p14="http://schemas.microsoft.com/office/powerpoint/2010/main" val="383121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p:cNvSpPr>
            <a:spLocks noChangeArrowheads="1"/>
          </p:cNvSpPr>
          <p:nvPr/>
        </p:nvSpPr>
        <p:spPr bwMode="auto">
          <a:xfrm>
            <a:off x="719091" y="1233996"/>
            <a:ext cx="9586959" cy="5509705"/>
          </a:xfrm>
          <a:prstGeom prst="rect">
            <a:avLst/>
          </a:prstGeom>
          <a:noFill/>
          <a:ln w="9525">
            <a:noFill/>
            <a:miter lim="800000"/>
            <a:headEnd/>
            <a:tailEnd/>
          </a:ln>
        </p:spPr>
        <p:txBody>
          <a:bodyPr/>
          <a:lstStyle/>
          <a:p>
            <a:pPr marL="228600" lvl="1" indent="-228600">
              <a:spcAft>
                <a:spcPts val="1200"/>
              </a:spcAft>
              <a:buSzPct val="80000"/>
              <a:buFontTx/>
              <a:buChar char="•"/>
            </a:pPr>
            <a:r>
              <a:rPr lang="ja-JP" altLang="en-US" sz="2700" dirty="0" smtClean="0">
                <a:latin typeface="Calibri" pitchFamily="34" charset="0"/>
              </a:rPr>
              <a:t>データの可要性に関連するドライブの使用不能から保護します。</a:t>
            </a:r>
            <a:endParaRPr lang="en-US" sz="2700" dirty="0">
              <a:latin typeface="Calibri" pitchFamily="34" charset="0"/>
            </a:endParaRPr>
          </a:p>
          <a:p>
            <a:pPr marL="228600" lvl="1" indent="-228600">
              <a:spcAft>
                <a:spcPts val="1200"/>
              </a:spcAft>
              <a:buSzPct val="80000"/>
              <a:buFontTx/>
              <a:buChar char="•"/>
            </a:pPr>
            <a:r>
              <a:rPr lang="ja-JP" altLang="en-US" sz="2700" dirty="0">
                <a:latin typeface="Calibri" pitchFamily="34" charset="0"/>
              </a:rPr>
              <a:t>利点</a:t>
            </a:r>
            <a:endParaRPr lang="en-US" sz="2700" dirty="0">
              <a:latin typeface="Calibri" pitchFamily="34" charset="0"/>
            </a:endParaRPr>
          </a:p>
          <a:p>
            <a:pPr marL="742950" lvl="1" indent="-285750">
              <a:buSzPct val="80000"/>
              <a:buFont typeface="Calibri" pitchFamily="34" charset="0"/>
              <a:buChar char="–"/>
            </a:pPr>
            <a:r>
              <a:rPr lang="en-US" sz="2400" dirty="0">
                <a:latin typeface="Calibri" pitchFamily="34" charset="0"/>
              </a:rPr>
              <a:t>Maintain tape operations in</a:t>
            </a:r>
            <a:br>
              <a:rPr lang="en-US" sz="2400" dirty="0">
                <a:latin typeface="Calibri" pitchFamily="34" charset="0"/>
              </a:rPr>
            </a:br>
            <a:r>
              <a:rPr lang="en-US" sz="2400" dirty="0">
                <a:latin typeface="Calibri" pitchFamily="34" charset="0"/>
              </a:rPr>
              <a:t>lights-out environments</a:t>
            </a:r>
          </a:p>
          <a:p>
            <a:pPr marL="742950" lvl="1" indent="-285750">
              <a:buSzPct val="80000"/>
              <a:buFont typeface="Calibri" pitchFamily="34" charset="0"/>
              <a:buChar char="–"/>
            </a:pPr>
            <a:r>
              <a:rPr lang="en-US" sz="2400" dirty="0">
                <a:latin typeface="Calibri" pitchFamily="34" charset="0"/>
              </a:rPr>
              <a:t>Schedule physical replacement </a:t>
            </a:r>
            <a:br>
              <a:rPr lang="en-US" sz="2400" dirty="0">
                <a:latin typeface="Calibri" pitchFamily="34" charset="0"/>
              </a:rPr>
            </a:br>
            <a:r>
              <a:rPr lang="en-US" sz="2400" dirty="0">
                <a:latin typeface="Calibri" pitchFamily="34" charset="0"/>
              </a:rPr>
              <a:t>of a failed drive at optimal time</a:t>
            </a:r>
          </a:p>
          <a:p>
            <a:pPr marL="742950" lvl="1" indent="-285750">
              <a:buSzPct val="80000"/>
              <a:buFont typeface="Calibri" pitchFamily="34" charset="0"/>
              <a:buChar char="–"/>
            </a:pPr>
            <a:r>
              <a:rPr lang="en-US" sz="2400" dirty="0">
                <a:latin typeface="Calibri" pitchFamily="34" charset="0"/>
              </a:rPr>
              <a:t>Users of ASM can deploy as</a:t>
            </a:r>
            <a:br>
              <a:rPr lang="en-US" sz="2400" dirty="0">
                <a:latin typeface="Calibri" pitchFamily="34" charset="0"/>
              </a:rPr>
            </a:br>
            <a:r>
              <a:rPr lang="en-US" sz="2400" dirty="0">
                <a:latin typeface="Calibri" pitchFamily="34" charset="0"/>
              </a:rPr>
              <a:t>warm spare</a:t>
            </a:r>
          </a:p>
          <a:p>
            <a:pPr marL="742950" lvl="1" indent="-285750">
              <a:spcAft>
                <a:spcPts val="1200"/>
              </a:spcAft>
              <a:buSzPct val="80000"/>
              <a:buFont typeface="Calibri" pitchFamily="34" charset="0"/>
              <a:buChar char="–"/>
            </a:pPr>
            <a:r>
              <a:rPr lang="en-US" sz="2400" dirty="0">
                <a:latin typeface="Calibri" pitchFamily="34" charset="0"/>
              </a:rPr>
              <a:t>One drive can support</a:t>
            </a:r>
            <a:br>
              <a:rPr lang="en-US" sz="2400" dirty="0">
                <a:latin typeface="Calibri" pitchFamily="34" charset="0"/>
              </a:rPr>
            </a:br>
            <a:r>
              <a:rPr lang="en-US" sz="2400" dirty="0">
                <a:latin typeface="Calibri" pitchFamily="34" charset="0"/>
              </a:rPr>
              <a:t>multiple partitions </a:t>
            </a:r>
          </a:p>
          <a:p>
            <a:pPr marL="228600" indent="-228600">
              <a:spcAft>
                <a:spcPts val="1200"/>
              </a:spcAft>
              <a:buSzPct val="80000"/>
              <a:buFontTx/>
              <a:buChar char="•"/>
            </a:pPr>
            <a:r>
              <a:rPr lang="en-US" sz="2700" dirty="0" smtClean="0">
                <a:latin typeface="Calibri" pitchFamily="34" charset="0"/>
              </a:rPr>
              <a:t>Supports LTO-6</a:t>
            </a:r>
            <a:r>
              <a:rPr lang="en-US" sz="2700" dirty="0">
                <a:latin typeface="Calibri" pitchFamily="34" charset="0"/>
              </a:rPr>
              <a:t>, </a:t>
            </a:r>
            <a:r>
              <a:rPr lang="en-US" sz="2700" dirty="0" smtClean="0">
                <a:latin typeface="Calibri" pitchFamily="34" charset="0"/>
              </a:rPr>
              <a:t>LTO-7, LTO-8, LTO-9, TS1155 </a:t>
            </a:r>
            <a:r>
              <a:rPr lang="en-US" sz="2700" dirty="0">
                <a:latin typeface="Calibri" pitchFamily="34" charset="0"/>
              </a:rPr>
              <a:t>and </a:t>
            </a:r>
            <a:r>
              <a:rPr lang="en-US" sz="2700" dirty="0" smtClean="0">
                <a:latin typeface="Calibri" pitchFamily="34" charset="0"/>
              </a:rPr>
              <a:t>TS1160 </a:t>
            </a:r>
            <a:r>
              <a:rPr lang="en-US" sz="2700" dirty="0">
                <a:latin typeface="Calibri" pitchFamily="34" charset="0"/>
              </a:rPr>
              <a:t>Technology</a:t>
            </a:r>
            <a:endParaRPr lang="en-US" sz="2400" dirty="0">
              <a:solidFill>
                <a:srgbClr val="006666"/>
              </a:solidFill>
              <a:latin typeface="Calibri" pitchFamily="34" charset="0"/>
            </a:endParaRPr>
          </a:p>
          <a:p>
            <a:pPr marL="342900" indent="-342900">
              <a:spcBef>
                <a:spcPct val="20000"/>
              </a:spcBef>
              <a:buFontTx/>
              <a:buChar char="•"/>
            </a:pPr>
            <a:endParaRPr lang="en-US" sz="2400" dirty="0">
              <a:solidFill>
                <a:srgbClr val="006666"/>
              </a:solidFill>
              <a:latin typeface="Calibri" pitchFamily="34" charset="0"/>
            </a:endParaRPr>
          </a:p>
        </p:txBody>
      </p:sp>
      <p:grpSp>
        <p:nvGrpSpPr>
          <p:cNvPr id="2" name="Group 10"/>
          <p:cNvGrpSpPr/>
          <p:nvPr/>
        </p:nvGrpSpPr>
        <p:grpSpPr>
          <a:xfrm>
            <a:off x="8075012" y="1830526"/>
            <a:ext cx="3352800" cy="3429000"/>
            <a:chOff x="5495925" y="2133600"/>
            <a:chExt cx="3352800" cy="3429000"/>
          </a:xfrm>
          <a:effectLst>
            <a:outerShdw blurRad="50800" dist="38100" dir="2700000" algn="tl" rotWithShape="0">
              <a:prstClr val="black">
                <a:alpha val="40000"/>
              </a:prstClr>
            </a:outerShdw>
          </a:effectLst>
        </p:grpSpPr>
        <p:pic>
          <p:nvPicPr>
            <p:cNvPr id="12" name="Picture 15"/>
            <p:cNvPicPr>
              <a:picLocks noChangeAspect="1" noChangeArrowheads="1"/>
            </p:cNvPicPr>
            <p:nvPr/>
          </p:nvPicPr>
          <p:blipFill>
            <a:blip r:embed="rId3" cstate="print"/>
            <a:srcRect l="23088" t="21875" r="9633" b="54404"/>
            <a:stretch>
              <a:fillRect/>
            </a:stretch>
          </p:blipFill>
          <p:spPr bwMode="auto">
            <a:xfrm>
              <a:off x="5495925" y="2133600"/>
              <a:ext cx="3352800" cy="1123950"/>
            </a:xfrm>
            <a:prstGeom prst="rect">
              <a:avLst/>
            </a:prstGeom>
            <a:noFill/>
            <a:ln w="9525" algn="ctr">
              <a:noFill/>
              <a:miter lim="800000"/>
              <a:headEnd/>
              <a:tailEnd/>
            </a:ln>
          </p:spPr>
        </p:pic>
        <p:pic>
          <p:nvPicPr>
            <p:cNvPr id="13" name="Picture 16"/>
            <p:cNvPicPr>
              <a:picLocks noChangeAspect="1" noChangeArrowheads="1"/>
            </p:cNvPicPr>
            <p:nvPr/>
          </p:nvPicPr>
          <p:blipFill>
            <a:blip r:embed="rId4" cstate="print"/>
            <a:srcRect l="23088" t="21875" r="9633" b="35764"/>
            <a:stretch>
              <a:fillRect/>
            </a:stretch>
          </p:blipFill>
          <p:spPr bwMode="auto">
            <a:xfrm>
              <a:off x="5495925" y="3238500"/>
              <a:ext cx="3352800" cy="2324100"/>
            </a:xfrm>
            <a:prstGeom prst="rect">
              <a:avLst/>
            </a:prstGeom>
            <a:noFill/>
            <a:ln w="9525" algn="ctr">
              <a:noFill/>
              <a:miter lim="800000"/>
              <a:headEnd/>
              <a:tailEnd/>
            </a:ln>
          </p:spPr>
        </p:pic>
        <p:cxnSp>
          <p:nvCxnSpPr>
            <p:cNvPr id="14" name="Straight Connector 13"/>
            <p:cNvCxnSpPr/>
            <p:nvPr/>
          </p:nvCxnSpPr>
          <p:spPr>
            <a:xfrm>
              <a:off x="5495925" y="5553075"/>
              <a:ext cx="3343275" cy="95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itle 2"/>
          <p:cNvSpPr txBox="1">
            <a:spLocks/>
          </p:cNvSpPr>
          <p:nvPr/>
        </p:nvSpPr>
        <p:spPr>
          <a:xfrm>
            <a:off x="1615736" y="514350"/>
            <a:ext cx="8067305" cy="609600"/>
          </a:xfrm>
          <a:prstGeom prst="rect">
            <a:avLst/>
          </a:prstGeom>
        </p:spPr>
        <p:txBody>
          <a:bodyPr>
            <a:normAutofit fontScale="97500" lnSpcReduction="10000"/>
          </a:bodyPr>
          <a:lstStyle/>
          <a:p>
            <a:pPr>
              <a:spcBef>
                <a:spcPct val="0"/>
              </a:spcBef>
              <a:defRPr/>
            </a:pPr>
            <a:r>
              <a:rPr lang="en-US" sz="3600" dirty="0">
                <a:ln w="18415" cmpd="sng">
                  <a:noFill/>
                  <a:prstDash val="solid"/>
                </a:ln>
                <a:solidFill>
                  <a:schemeClr val="accent2"/>
                </a:solidFill>
                <a:effectLst>
                  <a:outerShdw blurRad="50800" dist="38100" dir="2700000" algn="tl" rotWithShape="0">
                    <a:prstClr val="black">
                      <a:alpha val="40000"/>
                    </a:prstClr>
                  </a:outerShdw>
                </a:effectLst>
                <a:latin typeface="Calibri" pitchFamily="34" charset="0"/>
                <a:ea typeface="+mj-ea"/>
                <a:cs typeface="+mj-cs"/>
              </a:rPr>
              <a:t>Improve Reliability with Global Spare</a:t>
            </a:r>
          </a:p>
        </p:txBody>
      </p:sp>
    </p:spTree>
    <p:extLst>
      <p:ext uri="{BB962C8B-B14F-4D97-AF65-F5344CB8AC3E}">
        <p14:creationId xmlns:p14="http://schemas.microsoft.com/office/powerpoint/2010/main" val="8071160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638175"/>
            <a:ext cx="9534525" cy="800100"/>
          </a:xfrm>
        </p:spPr>
        <p:txBody>
          <a:bodyPr>
            <a:noAutofit/>
          </a:bodyPr>
          <a:lstStyle/>
          <a:p>
            <a:r>
              <a:rPr lang="en-US" sz="3000" dirty="0"/>
              <a:t>BlueScale Vision Increases Reliability and Lowers Cost</a:t>
            </a:r>
          </a:p>
        </p:txBody>
      </p:sp>
      <p:sp>
        <p:nvSpPr>
          <p:cNvPr id="3" name="Content Placeholder 2"/>
          <p:cNvSpPr>
            <a:spLocks noGrp="1"/>
          </p:cNvSpPr>
          <p:nvPr>
            <p:ph idx="1"/>
          </p:nvPr>
        </p:nvSpPr>
        <p:spPr>
          <a:xfrm>
            <a:off x="976545" y="1943952"/>
            <a:ext cx="4767233" cy="2752739"/>
          </a:xfrm>
        </p:spPr>
        <p:txBody>
          <a:bodyPr>
            <a:normAutofit/>
          </a:bodyPr>
          <a:lstStyle/>
          <a:p>
            <a:pPr marL="231775" indent="-231775">
              <a:spcBef>
                <a:spcPts val="0"/>
              </a:spcBef>
              <a:spcAft>
                <a:spcPts val="1200"/>
              </a:spcAft>
              <a:buSzPct val="100000"/>
              <a:tabLst>
                <a:tab pos="788988" algn="l"/>
                <a:tab pos="1246188" algn="l"/>
                <a:tab pos="1703388" algn="l"/>
                <a:tab pos="2160588" algn="l"/>
                <a:tab pos="2617788" algn="l"/>
                <a:tab pos="3074988" algn="l"/>
                <a:tab pos="3532188" algn="l"/>
                <a:tab pos="3989388" algn="l"/>
                <a:tab pos="4446588" algn="l"/>
                <a:tab pos="4903788" algn="l"/>
                <a:tab pos="5360988" algn="l"/>
                <a:tab pos="5818188" algn="l"/>
                <a:tab pos="6275388" algn="l"/>
                <a:tab pos="6732588" algn="l"/>
                <a:tab pos="7189788" algn="l"/>
                <a:tab pos="7646988" algn="l"/>
                <a:tab pos="8104188" algn="l"/>
                <a:tab pos="8561388" algn="l"/>
                <a:tab pos="9018588" algn="l"/>
                <a:tab pos="9475788" algn="l"/>
              </a:tabLst>
              <a:defRPr/>
            </a:pPr>
            <a:r>
              <a:rPr lang="ja-JP" altLang="en-US" sz="2000" dirty="0"/>
              <a:t>ライブラリ</a:t>
            </a:r>
            <a:r>
              <a:rPr lang="ja-JP" altLang="en-US" sz="2000" dirty="0" smtClean="0"/>
              <a:t>ー</a:t>
            </a:r>
            <a:r>
              <a:rPr lang="ja-JP" altLang="en-US" sz="2000" dirty="0"/>
              <a:t>内</a:t>
            </a:r>
            <a:r>
              <a:rPr lang="ja-JP" altLang="en-US" sz="2000" dirty="0" smtClean="0"/>
              <a:t>部</a:t>
            </a:r>
            <a:r>
              <a:rPr lang="ja-JP" altLang="en-US" sz="2000" dirty="0"/>
              <a:t>の</a:t>
            </a:r>
            <a:r>
              <a:rPr lang="en-GB" sz="2000" dirty="0" smtClean="0"/>
              <a:t>web </a:t>
            </a:r>
            <a:r>
              <a:rPr lang="ja-JP" altLang="en-US" sz="2000" dirty="0" smtClean="0"/>
              <a:t>カメラ</a:t>
            </a:r>
            <a:endParaRPr lang="en-GB" sz="2000" dirty="0"/>
          </a:p>
          <a:p>
            <a:pPr marL="231775" indent="-231775">
              <a:spcBef>
                <a:spcPts val="0"/>
              </a:spcBef>
              <a:spcAft>
                <a:spcPts val="1200"/>
              </a:spcAft>
              <a:buSzPct val="100000"/>
              <a:tabLst>
                <a:tab pos="1246188" algn="l"/>
                <a:tab pos="1703388" algn="l"/>
                <a:tab pos="2160588" algn="l"/>
                <a:tab pos="2617788" algn="l"/>
                <a:tab pos="3074988" algn="l"/>
                <a:tab pos="3532188" algn="l"/>
                <a:tab pos="3989388" algn="l"/>
                <a:tab pos="4446588" algn="l"/>
                <a:tab pos="4903788" algn="l"/>
                <a:tab pos="5360988" algn="l"/>
                <a:tab pos="5818188" algn="l"/>
                <a:tab pos="6275388" algn="l"/>
                <a:tab pos="6732588" algn="l"/>
                <a:tab pos="7189788" algn="l"/>
                <a:tab pos="7646988" algn="l"/>
                <a:tab pos="8104188" algn="l"/>
                <a:tab pos="8561388" algn="l"/>
                <a:tab pos="9018588" algn="l"/>
                <a:tab pos="9475788" algn="l"/>
              </a:tabLst>
              <a:defRPr/>
            </a:pPr>
            <a:r>
              <a:rPr lang="ja-JP" altLang="en-US" sz="2000" dirty="0" smtClean="0"/>
              <a:t>移動、マウント、搬送</a:t>
            </a:r>
            <a:r>
              <a:rPr lang="ja-JP" altLang="en-US" sz="2000" dirty="0"/>
              <a:t>状</a:t>
            </a:r>
            <a:r>
              <a:rPr lang="ja-JP" altLang="en-US" sz="2000" dirty="0" smtClean="0"/>
              <a:t>況をモニター</a:t>
            </a:r>
            <a:endParaRPr lang="en-GB" sz="2000" dirty="0"/>
          </a:p>
          <a:p>
            <a:pPr marL="231775" indent="-231775">
              <a:spcBef>
                <a:spcPts val="0"/>
              </a:spcBef>
              <a:spcAft>
                <a:spcPts val="1200"/>
              </a:spcAft>
              <a:buSzPct val="100000"/>
              <a:tabLst>
                <a:tab pos="1246188" algn="l"/>
                <a:tab pos="1703388" algn="l"/>
                <a:tab pos="2160588" algn="l"/>
                <a:tab pos="2617788" algn="l"/>
                <a:tab pos="3074988" algn="l"/>
                <a:tab pos="3532188" algn="l"/>
                <a:tab pos="3989388" algn="l"/>
                <a:tab pos="4446588" algn="l"/>
                <a:tab pos="4903788" algn="l"/>
                <a:tab pos="5360988" algn="l"/>
                <a:tab pos="5818188" algn="l"/>
                <a:tab pos="6275388" algn="l"/>
                <a:tab pos="6732588" algn="l"/>
                <a:tab pos="7189788" algn="l"/>
                <a:tab pos="7646988" algn="l"/>
                <a:tab pos="8104188" algn="l"/>
                <a:tab pos="8561388" algn="l"/>
                <a:tab pos="9018588" algn="l"/>
                <a:tab pos="9475788" algn="l"/>
              </a:tabLst>
              <a:defRPr/>
            </a:pPr>
            <a:r>
              <a:rPr lang="ja-JP" altLang="en-US" sz="2000" dirty="0" smtClean="0"/>
              <a:t>無人や遠隔でのライブラリーの稼動に最適</a:t>
            </a:r>
            <a:endParaRPr lang="en-GB" sz="2000" dirty="0"/>
          </a:p>
          <a:p>
            <a:pPr marL="231775" indent="-231775">
              <a:spcBef>
                <a:spcPts val="0"/>
              </a:spcBef>
              <a:spcAft>
                <a:spcPts val="1200"/>
              </a:spcAft>
              <a:buSzPct val="100000"/>
              <a:tabLst>
                <a:tab pos="1246188" algn="l"/>
                <a:tab pos="1703388" algn="l"/>
                <a:tab pos="2160588" algn="l"/>
                <a:tab pos="2617788" algn="l"/>
                <a:tab pos="3074988" algn="l"/>
                <a:tab pos="3532188" algn="l"/>
                <a:tab pos="3989388" algn="l"/>
                <a:tab pos="4446588" algn="l"/>
                <a:tab pos="4903788" algn="l"/>
                <a:tab pos="5360988" algn="l"/>
                <a:tab pos="5818188" algn="l"/>
                <a:tab pos="6275388" algn="l"/>
                <a:tab pos="6732588" algn="l"/>
                <a:tab pos="7189788" algn="l"/>
                <a:tab pos="7646988" algn="l"/>
                <a:tab pos="8104188" algn="l"/>
                <a:tab pos="8561388" algn="l"/>
                <a:tab pos="9018588" algn="l"/>
                <a:tab pos="9475788" algn="l"/>
              </a:tabLst>
              <a:defRPr/>
            </a:pPr>
            <a:r>
              <a:rPr lang="ja-JP" altLang="en-US" sz="2000" dirty="0" smtClean="0"/>
              <a:t>ライブラリーから離れていても内部動作の確認が可能</a:t>
            </a:r>
            <a:endParaRPr lang="en-GB" sz="2000" dirty="0" smtClean="0"/>
          </a:p>
        </p:txBody>
      </p:sp>
      <p:pic>
        <p:nvPicPr>
          <p:cNvPr id="5121" name="Picture 1" descr="C:\Documents and Settings\joes\My Documents\Version Cue\Presentations0001\T-Finity\Vision Screen.jpg"/>
          <p:cNvPicPr>
            <a:picLocks noChangeAspect="1" noChangeArrowheads="1"/>
          </p:cNvPicPr>
          <p:nvPr/>
        </p:nvPicPr>
        <p:blipFill>
          <a:blip r:embed="rId3" cstate="email"/>
          <a:srcRect/>
          <a:stretch>
            <a:fillRect/>
          </a:stretch>
        </p:blipFill>
        <p:spPr bwMode="auto">
          <a:xfrm>
            <a:off x="6232478" y="3133725"/>
            <a:ext cx="4110596" cy="3055036"/>
          </a:xfrm>
          <a:prstGeom prst="rect">
            <a:avLst/>
          </a:prstGeom>
          <a:noFill/>
          <a:ln w="6350">
            <a:solidFill>
              <a:schemeClr val="tx1"/>
            </a:solidFill>
          </a:ln>
          <a:effectLst>
            <a:outerShdw blurRad="50800" dist="38100" dir="2700000" algn="tl" rotWithShape="0">
              <a:prstClr val="black">
                <a:alpha val="40000"/>
              </a:prstClr>
            </a:outerShdw>
          </a:effectLst>
        </p:spPr>
      </p:pic>
      <p:pic>
        <p:nvPicPr>
          <p:cNvPr id="5122" name="Picture 2" descr="C:\Documents and Settings\joes\My Documents\Version Cue\Presentations0001\T-Finity\Camera clipped.png"/>
          <p:cNvPicPr>
            <a:picLocks noChangeAspect="1" noChangeArrowheads="1"/>
          </p:cNvPicPr>
          <p:nvPr/>
        </p:nvPicPr>
        <p:blipFill>
          <a:blip r:embed="rId4" cstate="print"/>
          <a:srcRect/>
          <a:stretch>
            <a:fillRect/>
          </a:stretch>
        </p:blipFill>
        <p:spPr bwMode="auto">
          <a:xfrm>
            <a:off x="6232479" y="1143852"/>
            <a:ext cx="4599295" cy="3449472"/>
          </a:xfrm>
          <a:prstGeom prst="rect">
            <a:avLst/>
          </a:prstGeom>
          <a:noFill/>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293967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2416176"/>
            <a:ext cx="7772400" cy="1470025"/>
          </a:xfrm>
        </p:spPr>
        <p:txBody>
          <a:bodyPr>
            <a:noAutofit/>
          </a:bodyPr>
          <a:lstStyle/>
          <a:p>
            <a:pPr algn="ctr"/>
            <a:r>
              <a:rPr lang="en-US" dirty="0"/>
              <a:t>Thank You!</a:t>
            </a:r>
          </a:p>
        </p:txBody>
      </p:sp>
    </p:spTree>
    <p:extLst>
      <p:ext uri="{BB962C8B-B14F-4D97-AF65-F5344CB8AC3E}">
        <p14:creationId xmlns:p14="http://schemas.microsoft.com/office/powerpoint/2010/main" val="26145780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957583" y="2185275"/>
            <a:ext cx="8710417" cy="4325006"/>
          </a:xfrm>
          <a:prstGeom prst="rect">
            <a:avLst/>
          </a:prstGeom>
          <a:noFill/>
          <a:ln w="9525">
            <a:noFill/>
            <a:miter lim="800000"/>
            <a:headEnd/>
            <a:tailEnd/>
          </a:ln>
          <a:effectLst/>
        </p:spPr>
      </p:pic>
      <p:sp>
        <p:nvSpPr>
          <p:cNvPr id="2" name="Title 1"/>
          <p:cNvSpPr>
            <a:spLocks noGrp="1"/>
          </p:cNvSpPr>
          <p:nvPr>
            <p:ph type="ctrTitle"/>
          </p:nvPr>
        </p:nvSpPr>
        <p:spPr>
          <a:xfrm>
            <a:off x="1752600" y="914401"/>
            <a:ext cx="8534400" cy="1470025"/>
          </a:xfrm>
        </p:spPr>
        <p:txBody>
          <a:bodyPr/>
          <a:lstStyle/>
          <a:p>
            <a:r>
              <a:rPr lang="en-US" sz="4800" dirty="0">
                <a:solidFill>
                  <a:prstClr val="black"/>
                </a:solidFill>
              </a:rPr>
              <a:t>Spectra® T950</a:t>
            </a:r>
            <a:endParaRPr lang="en-US" dirty="0"/>
          </a:p>
        </p:txBody>
      </p:sp>
    </p:spTree>
    <p:extLst>
      <p:ext uri="{BB962C8B-B14F-4D97-AF65-F5344CB8AC3E}">
        <p14:creationId xmlns:p14="http://schemas.microsoft.com/office/powerpoint/2010/main" val="13697870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ChangeArrowheads="1"/>
          </p:cNvSpPr>
          <p:nvPr/>
        </p:nvSpPr>
        <p:spPr bwMode="auto">
          <a:xfrm>
            <a:off x="1704834" y="1066800"/>
            <a:ext cx="5991366" cy="4953000"/>
          </a:xfrm>
          <a:prstGeom prst="rect">
            <a:avLst/>
          </a:prstGeom>
          <a:noFill/>
          <a:ln w="9525">
            <a:noFill/>
            <a:miter lim="800000"/>
            <a:headEnd/>
            <a:tailEnd/>
          </a:ln>
        </p:spPr>
        <p:txBody>
          <a:bodyPr/>
          <a:lstStyle/>
          <a:p>
            <a:pPr marL="457200" indent="-457200">
              <a:buFont typeface="Wingdings" panose="05000000000000000000" pitchFamily="2" charset="2"/>
              <a:buChar char="Ø"/>
            </a:pPr>
            <a:r>
              <a:rPr lang="en-US" sz="2800" b="1" dirty="0">
                <a:solidFill>
                  <a:prstClr val="black"/>
                </a:solidFill>
                <a:latin typeface="Calibri" pitchFamily="34" charset="0"/>
              </a:rPr>
              <a:t>Superior Density</a:t>
            </a:r>
          </a:p>
          <a:p>
            <a:pPr marL="914400" lvl="1" indent="-457200">
              <a:buFont typeface="Arial" panose="020B0604020202020204" pitchFamily="34" charset="0"/>
              <a:buChar char="•"/>
            </a:pPr>
            <a:r>
              <a:rPr lang="en-US" sz="2400" dirty="0">
                <a:solidFill>
                  <a:prstClr val="black"/>
                </a:solidFill>
                <a:latin typeface="Calibri" pitchFamily="34" charset="0"/>
              </a:rPr>
              <a:t>Smallest footprint</a:t>
            </a:r>
          </a:p>
          <a:p>
            <a:pPr marL="914400" lvl="1" indent="-457200">
              <a:buFont typeface="Arial" panose="020B0604020202020204" pitchFamily="34" charset="0"/>
              <a:buChar char="•"/>
            </a:pPr>
            <a:r>
              <a:rPr lang="en-US" sz="2400" dirty="0">
                <a:solidFill>
                  <a:prstClr val="black"/>
                </a:solidFill>
                <a:latin typeface="Calibri" pitchFamily="34" charset="0"/>
              </a:rPr>
              <a:t>Great scalability</a:t>
            </a:r>
          </a:p>
          <a:p>
            <a:pPr marL="231775" indent="-231775">
              <a:buFont typeface="Arial" charset="0"/>
              <a:buChar char="•"/>
            </a:pPr>
            <a:endParaRPr lang="en-US" sz="2800" dirty="0">
              <a:solidFill>
                <a:srgbClr val="FF0000"/>
              </a:solidFill>
              <a:latin typeface="Calibri" pitchFamily="34" charset="0"/>
            </a:endParaRPr>
          </a:p>
          <a:p>
            <a:pPr marL="457200" indent="-457200">
              <a:buFont typeface="Wingdings" panose="05000000000000000000" pitchFamily="2" charset="2"/>
              <a:buChar char="Ø"/>
            </a:pPr>
            <a:r>
              <a:rPr lang="en-US" sz="2800" b="1" dirty="0">
                <a:solidFill>
                  <a:prstClr val="black"/>
                </a:solidFill>
                <a:latin typeface="Calibri" pitchFamily="34" charset="0"/>
              </a:rPr>
              <a:t>Best-in-class Efficiency</a:t>
            </a:r>
          </a:p>
          <a:p>
            <a:pPr marL="914400" lvl="1" indent="-457200">
              <a:buFont typeface="Arial" panose="020B0604020202020204" pitchFamily="34" charset="0"/>
              <a:buChar char="•"/>
            </a:pPr>
            <a:r>
              <a:rPr lang="en-US" sz="2400" dirty="0">
                <a:solidFill>
                  <a:prstClr val="black"/>
                </a:solidFill>
                <a:latin typeface="Calibri" pitchFamily="34" charset="0"/>
              </a:rPr>
              <a:t>Minimal power consumption</a:t>
            </a:r>
          </a:p>
          <a:p>
            <a:pPr marL="914400" lvl="1" indent="-457200">
              <a:buFont typeface="Arial" panose="020B0604020202020204" pitchFamily="34" charset="0"/>
              <a:buChar char="•"/>
            </a:pPr>
            <a:r>
              <a:rPr lang="en-US" sz="2400" dirty="0">
                <a:solidFill>
                  <a:prstClr val="black"/>
                </a:solidFill>
                <a:latin typeface="Calibri" pitchFamily="34" charset="0"/>
              </a:rPr>
              <a:t>Improved media handling</a:t>
            </a:r>
          </a:p>
          <a:p>
            <a:pPr marL="457200" indent="-457200">
              <a:buFont typeface="Wingdings" panose="05000000000000000000" pitchFamily="2" charset="2"/>
              <a:buChar char="Ø"/>
            </a:pPr>
            <a:endParaRPr lang="en-US" sz="2800" dirty="0">
              <a:solidFill>
                <a:srgbClr val="FF0000"/>
              </a:solidFill>
              <a:latin typeface="Calibri" pitchFamily="34" charset="0"/>
            </a:endParaRPr>
          </a:p>
          <a:p>
            <a:pPr marL="457200" indent="-457200">
              <a:buFont typeface="Wingdings" panose="05000000000000000000" pitchFamily="2" charset="2"/>
              <a:buChar char="Ø"/>
            </a:pPr>
            <a:r>
              <a:rPr lang="en-US" sz="2800" b="1" dirty="0">
                <a:solidFill>
                  <a:prstClr val="black"/>
                </a:solidFill>
                <a:latin typeface="Calibri" pitchFamily="34" charset="0"/>
              </a:rPr>
              <a:t>Industry-leading TCO</a:t>
            </a:r>
          </a:p>
          <a:p>
            <a:pPr marL="914400" lvl="1" indent="-457200">
              <a:buFont typeface="Arial" panose="020B0604020202020204" pitchFamily="34" charset="0"/>
              <a:buChar char="•"/>
            </a:pPr>
            <a:r>
              <a:rPr lang="en-US" sz="2400" dirty="0">
                <a:solidFill>
                  <a:prstClr val="black"/>
                </a:solidFill>
                <a:latin typeface="Calibri" pitchFamily="34" charset="0"/>
              </a:rPr>
              <a:t>Space &amp; power efficiency</a:t>
            </a:r>
          </a:p>
          <a:p>
            <a:pPr marL="914400" lvl="1" indent="-457200">
              <a:buFont typeface="Arial" panose="020B0604020202020204" pitchFamily="34" charset="0"/>
              <a:buChar char="•"/>
            </a:pPr>
            <a:r>
              <a:rPr lang="en-US" sz="2400" dirty="0">
                <a:solidFill>
                  <a:prstClr val="black"/>
                </a:solidFill>
                <a:latin typeface="Calibri" pitchFamily="34" charset="0"/>
              </a:rPr>
              <a:t>Simplified management</a:t>
            </a:r>
          </a:p>
          <a:p>
            <a:pPr marL="914400" lvl="1" indent="-457200">
              <a:buFont typeface="Arial" panose="020B0604020202020204" pitchFamily="34" charset="0"/>
              <a:buChar char="•"/>
            </a:pPr>
            <a:r>
              <a:rPr lang="en-US" sz="2400" dirty="0">
                <a:solidFill>
                  <a:prstClr val="black"/>
                </a:solidFill>
                <a:latin typeface="Calibri" pitchFamily="34" charset="0"/>
              </a:rPr>
              <a:t>Solid reliability</a:t>
            </a:r>
            <a:endParaRPr lang="en-US" sz="2800" dirty="0">
              <a:solidFill>
                <a:prstClr val="black"/>
              </a:solidFill>
              <a:latin typeface="Calibri" pitchFamily="34" charset="0"/>
            </a:endParaRPr>
          </a:p>
        </p:txBody>
      </p:sp>
      <p:sp>
        <p:nvSpPr>
          <p:cNvPr id="2" name="Title 1"/>
          <p:cNvSpPr>
            <a:spLocks noGrp="1"/>
          </p:cNvSpPr>
          <p:nvPr>
            <p:ph type="title"/>
          </p:nvPr>
        </p:nvSpPr>
        <p:spPr/>
        <p:txBody>
          <a:bodyPr/>
          <a:lstStyle/>
          <a:p>
            <a:r>
              <a:rPr lang="en-US" dirty="0"/>
              <a:t>Spectra </a:t>
            </a:r>
            <a:r>
              <a:rPr lang="en-US" dirty="0" smtClean="0"/>
              <a:t>T950 </a:t>
            </a:r>
            <a:r>
              <a:rPr lang="en-US" dirty="0"/>
              <a:t>Library</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457200"/>
            <a:ext cx="3225969" cy="5812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373040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2699494" y="3917304"/>
            <a:ext cx="4102033" cy="2554967"/>
          </a:xfrm>
          <a:prstGeom prst="rect">
            <a:avLst/>
          </a:prstGeom>
          <a:noFill/>
          <a:ln w="9525">
            <a:noFill/>
            <a:miter lim="800000"/>
            <a:headEnd/>
            <a:tailEnd/>
          </a:ln>
          <a:effectLst/>
        </p:spPr>
      </p:pic>
      <p:sp>
        <p:nvSpPr>
          <p:cNvPr id="9" name="Round Diagonal Corner Rectangle 8"/>
          <p:cNvSpPr/>
          <p:nvPr/>
        </p:nvSpPr>
        <p:spPr>
          <a:xfrm>
            <a:off x="6393180" y="3835934"/>
            <a:ext cx="4274820" cy="1809751"/>
          </a:xfrm>
          <a:prstGeom prst="round2DiagRect">
            <a:avLst>
              <a:gd name="adj1" fmla="val 7712"/>
              <a:gd name="adj2" fmla="val 0"/>
            </a:avLst>
          </a:prstGeom>
          <a:solidFill>
            <a:schemeClr val="bg1">
              <a:alpha val="80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0" name="Rectangle 4"/>
          <p:cNvSpPr>
            <a:spLocks noGrp="1" noChangeArrowheads="1"/>
          </p:cNvSpPr>
          <p:nvPr>
            <p:ph idx="1"/>
          </p:nvPr>
        </p:nvSpPr>
        <p:spPr>
          <a:xfrm>
            <a:off x="2084475" y="1057936"/>
            <a:ext cx="8275637" cy="2710476"/>
          </a:xfrm>
        </p:spPr>
        <p:txBody>
          <a:bodyPr>
            <a:noAutofit/>
          </a:bodyPr>
          <a:lstStyle/>
          <a:p>
            <a:pPr marL="231775" indent="-231775">
              <a:spcAft>
                <a:spcPts val="600"/>
              </a:spcAft>
              <a:buNone/>
            </a:pPr>
            <a:r>
              <a:rPr lang="en-US" dirty="0" smtClean="0"/>
              <a:t>T950: The right size at the right price</a:t>
            </a:r>
          </a:p>
          <a:p>
            <a:pPr marL="342900" lvl="1" indent="-342900">
              <a:lnSpc>
                <a:spcPts val="1400"/>
              </a:lnSpc>
              <a:spcAft>
                <a:spcPts val="600"/>
              </a:spcAft>
              <a:buFont typeface="Arial" panose="020B0604020202020204" pitchFamily="34" charset="0"/>
              <a:buChar char="•"/>
            </a:pPr>
            <a:r>
              <a:rPr lang="en-US" sz="2000" dirty="0"/>
              <a:t>1 to 8 Frames</a:t>
            </a:r>
          </a:p>
          <a:p>
            <a:pPr marL="342900" lvl="1" indent="-342900">
              <a:lnSpc>
                <a:spcPts val="1400"/>
              </a:lnSpc>
              <a:spcAft>
                <a:spcPts val="600"/>
              </a:spcAft>
              <a:buFont typeface="Arial" panose="020B0604020202020204" pitchFamily="34" charset="0"/>
              <a:buChar char="•"/>
            </a:pPr>
            <a:r>
              <a:rPr lang="en-US" sz="2000" dirty="0"/>
              <a:t>2 to 120 Drives</a:t>
            </a:r>
          </a:p>
          <a:p>
            <a:pPr marL="342900" lvl="1" indent="-342900">
              <a:lnSpc>
                <a:spcPts val="1400"/>
              </a:lnSpc>
              <a:spcAft>
                <a:spcPts val="600"/>
              </a:spcAft>
              <a:buFont typeface="Arial" panose="020B0604020202020204" pitchFamily="34" charset="0"/>
              <a:buChar char="•"/>
            </a:pPr>
            <a:r>
              <a:rPr lang="en-US" sz="2000" dirty="0"/>
              <a:t>LTO:  Up to 10,020 slots (over 300 PB</a:t>
            </a:r>
            <a:r>
              <a:rPr lang="en-US" sz="2000" baseline="30000" dirty="0"/>
              <a:t>1</a:t>
            </a:r>
            <a:r>
              <a:rPr lang="en-US" sz="2000" dirty="0"/>
              <a:t> of storage)</a:t>
            </a:r>
          </a:p>
          <a:p>
            <a:pPr marL="342900" lvl="1" indent="-342900">
              <a:lnSpc>
                <a:spcPts val="1400"/>
              </a:lnSpc>
              <a:spcAft>
                <a:spcPts val="600"/>
              </a:spcAft>
              <a:buFont typeface="Arial" panose="020B0604020202020204" pitchFamily="34" charset="0"/>
              <a:buChar char="•"/>
            </a:pPr>
            <a:r>
              <a:rPr lang="en-US" sz="2000" dirty="0" smtClean="0"/>
              <a:t>TS1160 </a:t>
            </a:r>
            <a:r>
              <a:rPr lang="en-US" sz="2000" dirty="0"/>
              <a:t>Technology:  Up to 7,614 slots (over </a:t>
            </a:r>
            <a:r>
              <a:rPr lang="en-US" sz="2000" dirty="0" smtClean="0"/>
              <a:t>380PB</a:t>
            </a:r>
            <a:r>
              <a:rPr lang="en-US" sz="2000" baseline="30000" dirty="0" smtClean="0"/>
              <a:t>2</a:t>
            </a:r>
            <a:r>
              <a:rPr lang="en-US" sz="2000" dirty="0" smtClean="0"/>
              <a:t> </a:t>
            </a:r>
            <a:r>
              <a:rPr lang="en-US" sz="2000" dirty="0"/>
              <a:t>of storage)</a:t>
            </a:r>
          </a:p>
          <a:p>
            <a:pPr marL="342900" lvl="1" indent="-342900">
              <a:lnSpc>
                <a:spcPts val="1400"/>
              </a:lnSpc>
              <a:spcAft>
                <a:spcPts val="600"/>
              </a:spcAft>
              <a:buFont typeface="Arial" panose="020B0604020202020204" pitchFamily="34" charset="0"/>
              <a:buChar char="•"/>
            </a:pPr>
            <a:r>
              <a:rPr lang="en-US" sz="2000" dirty="0"/>
              <a:t>Hi-speed robot accesses every drive and tape</a:t>
            </a:r>
          </a:p>
          <a:p>
            <a:pPr marL="342900" lvl="1" indent="-342900">
              <a:lnSpc>
                <a:spcPts val="1400"/>
              </a:lnSpc>
              <a:spcAft>
                <a:spcPts val="600"/>
              </a:spcAft>
              <a:buFont typeface="Arial" panose="020B0604020202020204" pitchFamily="34" charset="0"/>
              <a:buChar char="•"/>
            </a:pPr>
            <a:r>
              <a:rPr lang="en-US" sz="2000" dirty="0"/>
              <a:t>Buy ONLY what you need: Capacity on Demand in 9 or 10 slot increments</a:t>
            </a:r>
          </a:p>
          <a:p>
            <a:pPr marL="342900" lvl="1" indent="-342900">
              <a:lnSpc>
                <a:spcPts val="1400"/>
              </a:lnSpc>
              <a:spcAft>
                <a:spcPts val="600"/>
              </a:spcAft>
              <a:buFont typeface="Arial" panose="020B0604020202020204" pitchFamily="34" charset="0"/>
              <a:buChar char="•"/>
            </a:pPr>
            <a:r>
              <a:rPr lang="en-US" sz="2000" dirty="0"/>
              <a:t>Fast, easy expansion</a:t>
            </a:r>
          </a:p>
        </p:txBody>
      </p:sp>
      <p:sp>
        <p:nvSpPr>
          <p:cNvPr id="7" name="TextBox 6"/>
          <p:cNvSpPr txBox="1"/>
          <p:nvPr/>
        </p:nvSpPr>
        <p:spPr>
          <a:xfrm>
            <a:off x="7924800" y="5927843"/>
            <a:ext cx="2507374" cy="461665"/>
          </a:xfrm>
          <a:prstGeom prst="rect">
            <a:avLst/>
          </a:prstGeom>
          <a:noFill/>
        </p:spPr>
        <p:txBody>
          <a:bodyPr wrap="square" rtlCol="0">
            <a:spAutoFit/>
          </a:bodyPr>
          <a:lstStyle/>
          <a:p>
            <a:pPr algn="r"/>
            <a:r>
              <a:rPr lang="en-US" sz="1200" baseline="30000" dirty="0"/>
              <a:t>1</a:t>
            </a:r>
            <a:r>
              <a:rPr lang="en-US" sz="1200" dirty="0"/>
              <a:t>LTO8 with 2.5:1 compression.</a:t>
            </a:r>
          </a:p>
          <a:p>
            <a:pPr algn="r"/>
            <a:r>
              <a:rPr lang="en-US" sz="1200" baseline="30000" dirty="0" smtClean="0"/>
              <a:t>2</a:t>
            </a:r>
            <a:r>
              <a:rPr lang="en-US" sz="1200" dirty="0" smtClean="0"/>
              <a:t>TS1160 </a:t>
            </a:r>
            <a:r>
              <a:rPr lang="en-US" sz="1200" dirty="0"/>
              <a:t>with 2.5:1 compression</a:t>
            </a:r>
          </a:p>
        </p:txBody>
      </p:sp>
      <p:sp>
        <p:nvSpPr>
          <p:cNvPr id="6" name="TextBox 5"/>
          <p:cNvSpPr txBox="1"/>
          <p:nvPr/>
        </p:nvSpPr>
        <p:spPr>
          <a:xfrm>
            <a:off x="6619876" y="3942234"/>
            <a:ext cx="4048124" cy="1615827"/>
          </a:xfrm>
          <a:prstGeom prst="rect">
            <a:avLst/>
          </a:prstGeom>
          <a:noFill/>
        </p:spPr>
        <p:txBody>
          <a:bodyPr wrap="square" rtlCol="0">
            <a:spAutoFit/>
          </a:bodyPr>
          <a:lstStyle/>
          <a:p>
            <a:pPr>
              <a:spcAft>
                <a:spcPts val="600"/>
              </a:spcAft>
            </a:pPr>
            <a:r>
              <a:rPr lang="en-US" sz="2400" dirty="0"/>
              <a:t>Compact, rack-row design </a:t>
            </a:r>
          </a:p>
          <a:p>
            <a:pPr marL="342900" indent="-342900">
              <a:spcAft>
                <a:spcPts val="600"/>
              </a:spcAft>
              <a:buFont typeface="Arial" panose="020B0604020202020204" pitchFamily="34" charset="0"/>
              <a:buChar char="•"/>
            </a:pPr>
            <a:r>
              <a:rPr lang="en-US" sz="2000" dirty="0"/>
              <a:t> Improves hot / cold aisle air flow</a:t>
            </a:r>
          </a:p>
          <a:p>
            <a:pPr marL="342900" indent="-342900">
              <a:spcAft>
                <a:spcPts val="600"/>
              </a:spcAft>
              <a:buFont typeface="Arial" panose="020B0604020202020204" pitchFamily="34" charset="0"/>
              <a:buChar char="•"/>
            </a:pPr>
            <a:r>
              <a:rPr lang="en-US" sz="2000" dirty="0"/>
              <a:t> Makes service easy</a:t>
            </a:r>
          </a:p>
          <a:p>
            <a:pPr marL="342900" indent="-342900">
              <a:spcAft>
                <a:spcPts val="600"/>
              </a:spcAft>
              <a:buFont typeface="Arial" panose="020B0604020202020204" pitchFamily="34" charset="0"/>
              <a:buChar char="•"/>
            </a:pPr>
            <a:r>
              <a:rPr lang="en-US" sz="2000" dirty="0"/>
              <a:t> Saves time and money</a:t>
            </a:r>
          </a:p>
        </p:txBody>
      </p:sp>
      <p:sp>
        <p:nvSpPr>
          <p:cNvPr id="2" name="Title 1"/>
          <p:cNvSpPr>
            <a:spLocks noGrp="1"/>
          </p:cNvSpPr>
          <p:nvPr>
            <p:ph type="title"/>
          </p:nvPr>
        </p:nvSpPr>
        <p:spPr/>
        <p:txBody>
          <a:bodyPr/>
          <a:lstStyle/>
          <a:p>
            <a:r>
              <a:rPr lang="en-US" dirty="0"/>
              <a:t>T950 Scalability</a:t>
            </a:r>
          </a:p>
        </p:txBody>
      </p:sp>
    </p:spTree>
    <p:extLst>
      <p:ext uri="{BB962C8B-B14F-4D97-AF65-F5344CB8AC3E}">
        <p14:creationId xmlns:p14="http://schemas.microsoft.com/office/powerpoint/2010/main" val="2066509148"/>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
          <p:cNvSpPr txBox="1">
            <a:spLocks/>
          </p:cNvSpPr>
          <p:nvPr/>
        </p:nvSpPr>
        <p:spPr>
          <a:xfrm>
            <a:off x="1752601" y="1371600"/>
            <a:ext cx="5943601" cy="5054170"/>
          </a:xfrm>
          <a:prstGeom prst="rect">
            <a:avLst/>
          </a:prstGeom>
        </p:spPr>
        <p:txBody>
          <a:bodyPr>
            <a:normAutofit/>
          </a:bodyPr>
          <a:lstStyle/>
          <a:p>
            <a:pPr>
              <a:spcBef>
                <a:spcPts val="600"/>
              </a:spcBef>
              <a:defRPr/>
            </a:pPr>
            <a:r>
              <a:rPr lang="en-US" sz="2800" b="1" dirty="0">
                <a:latin typeface="Calibri" pitchFamily="34" charset="0"/>
              </a:rPr>
              <a:t>Massive Import / Export</a:t>
            </a:r>
          </a:p>
          <a:p>
            <a:pPr marL="457200" indent="-457200">
              <a:spcBef>
                <a:spcPts val="600"/>
              </a:spcBef>
              <a:buFont typeface="Wingdings" panose="05000000000000000000" pitchFamily="2" charset="2"/>
              <a:buChar char="Ø"/>
              <a:defRPr/>
            </a:pPr>
            <a:r>
              <a:rPr lang="en-US" sz="2800" dirty="0">
                <a:latin typeface="Calibri" pitchFamily="34" charset="0"/>
              </a:rPr>
              <a:t>Simplified tape media handling </a:t>
            </a:r>
          </a:p>
          <a:p>
            <a:pPr marL="742950" lvl="1" indent="-342900">
              <a:buFont typeface="Wingdings" panose="05000000000000000000" pitchFamily="2" charset="2"/>
              <a:buChar char="Ø"/>
              <a:defRPr/>
            </a:pPr>
            <a:r>
              <a:rPr lang="en-US" sz="2400" dirty="0">
                <a:latin typeface="Calibri" pitchFamily="34" charset="0"/>
              </a:rPr>
              <a:t>Patented tape media container</a:t>
            </a:r>
          </a:p>
          <a:p>
            <a:pPr marL="742950" lvl="1" indent="-342900">
              <a:buFont typeface="Wingdings" panose="05000000000000000000" pitchFamily="2" charset="2"/>
              <a:buChar char="Ø"/>
              <a:defRPr/>
            </a:pPr>
            <a:r>
              <a:rPr lang="en-US" sz="2400" dirty="0">
                <a:latin typeface="Calibri" pitchFamily="34" charset="0"/>
              </a:rPr>
              <a:t>Moves 9 or 10 tapes at a time</a:t>
            </a:r>
          </a:p>
          <a:p>
            <a:pPr marL="742950" lvl="1" indent="-342900">
              <a:spcAft>
                <a:spcPts val="1200"/>
              </a:spcAft>
              <a:buFont typeface="Wingdings" panose="05000000000000000000" pitchFamily="2" charset="2"/>
              <a:buChar char="Ø"/>
              <a:defRPr/>
            </a:pPr>
            <a:r>
              <a:rPr lang="en-US" sz="2400" dirty="0">
                <a:latin typeface="Calibri" pitchFamily="34" charset="0"/>
              </a:rPr>
              <a:t>TeraPack barcode for easy inventory</a:t>
            </a:r>
          </a:p>
          <a:p>
            <a:pPr marL="457200" indent="-457200">
              <a:buFont typeface="Wingdings" panose="05000000000000000000" pitchFamily="2" charset="2"/>
              <a:buChar char="Ø"/>
              <a:defRPr/>
            </a:pPr>
            <a:r>
              <a:rPr lang="en-US" sz="2800" dirty="0">
                <a:latin typeface="Calibri" pitchFamily="34" charset="0"/>
              </a:rPr>
              <a:t>Reduces media handling time</a:t>
            </a:r>
          </a:p>
          <a:p>
            <a:pPr marL="800100" lvl="1" indent="-342900">
              <a:buFont typeface="Wingdings" panose="05000000000000000000" pitchFamily="2" charset="2"/>
              <a:buChar char="Ø"/>
              <a:defRPr/>
            </a:pPr>
            <a:r>
              <a:rPr lang="en-US" sz="2400" dirty="0">
                <a:latin typeface="Calibri" pitchFamily="34" charset="0"/>
              </a:rPr>
              <a:t>Fewer robotics moves</a:t>
            </a:r>
          </a:p>
          <a:p>
            <a:pPr marL="800100" lvl="1" indent="-342900">
              <a:buFont typeface="Wingdings" panose="05000000000000000000" pitchFamily="2" charset="2"/>
              <a:buChar char="Ø"/>
              <a:defRPr/>
            </a:pPr>
            <a:r>
              <a:rPr lang="en-US" sz="2400" dirty="0">
                <a:latin typeface="Calibri" pitchFamily="34" charset="0"/>
              </a:rPr>
              <a:t>Easy transport &amp; storage</a:t>
            </a:r>
          </a:p>
          <a:p>
            <a:pPr marL="800100" lvl="1" indent="-342900">
              <a:buFont typeface="Wingdings" panose="05000000000000000000" pitchFamily="2" charset="2"/>
              <a:buChar char="Ø"/>
              <a:defRPr/>
            </a:pPr>
            <a:r>
              <a:rPr lang="en-US" sz="2400" dirty="0">
                <a:latin typeface="Calibri" pitchFamily="34" charset="0"/>
              </a:rPr>
              <a:t>Fast import/export with Bulk TAP Frame</a:t>
            </a:r>
          </a:p>
          <a:p>
            <a:pPr marL="1200150" lvl="2" indent="-342900">
              <a:buFont typeface="Wingdings" panose="05000000000000000000" pitchFamily="2" charset="2"/>
              <a:buChar char="Ø"/>
              <a:defRPr/>
            </a:pPr>
            <a:r>
              <a:rPr lang="en-US" sz="2000" dirty="0">
                <a:latin typeface="Calibri" pitchFamily="34" charset="0"/>
              </a:rPr>
              <a:t>Bulk TAP 140 LTO / 126 TS1155</a:t>
            </a:r>
          </a:p>
          <a:p>
            <a:pPr marL="1200150" lvl="2" indent="-342900">
              <a:buFont typeface="Wingdings" panose="05000000000000000000" pitchFamily="2" charset="2"/>
              <a:buChar char="Ø"/>
              <a:defRPr/>
            </a:pPr>
            <a:r>
              <a:rPr lang="en-US" sz="2000" dirty="0">
                <a:latin typeface="Calibri" pitchFamily="34" charset="0"/>
              </a:rPr>
              <a:t>Stores 910 LTO / 693 TS1155</a:t>
            </a:r>
          </a:p>
          <a:p>
            <a:pPr marL="1200150" lvl="2" indent="-342900">
              <a:buFont typeface="Wingdings" panose="05000000000000000000" pitchFamily="2" charset="2"/>
              <a:buChar char="Ø"/>
              <a:defRPr/>
            </a:pPr>
            <a:r>
              <a:rPr lang="en-US" sz="2000" dirty="0">
                <a:latin typeface="Calibri" pitchFamily="34" charset="0"/>
              </a:rPr>
              <a:t>Installed to left of base frame</a:t>
            </a:r>
          </a:p>
          <a:p>
            <a:pPr marL="342900" indent="-342900">
              <a:spcBef>
                <a:spcPct val="20000"/>
              </a:spcBef>
              <a:buFont typeface="Wingdings" panose="05000000000000000000" pitchFamily="2" charset="2"/>
              <a:buChar char="Ø"/>
              <a:defRPr/>
            </a:pPr>
            <a:endParaRPr lang="en-US" sz="2400" dirty="0">
              <a:latin typeface="Calibri" pitchFamily="34" charset="0"/>
            </a:endParaRPr>
          </a:p>
          <a:p>
            <a:pPr marL="228600" indent="-228600">
              <a:spcBef>
                <a:spcPct val="20000"/>
              </a:spcBef>
              <a:defRPr/>
            </a:pPr>
            <a:endParaRPr lang="en-US" sz="2800" dirty="0">
              <a:latin typeface="Calibri" pitchFamily="34" charset="0"/>
            </a:endParaRPr>
          </a:p>
          <a:p>
            <a:pPr marL="685800" lvl="1" indent="-228600">
              <a:spcBef>
                <a:spcPct val="20000"/>
              </a:spcBef>
              <a:buFont typeface="Arial" pitchFamily="34" charset="0"/>
              <a:buChar char="–"/>
              <a:defRPr/>
            </a:pPr>
            <a:endParaRPr lang="en-US" sz="2400" dirty="0">
              <a:latin typeface="Calibri" pitchFamily="34" charset="0"/>
            </a:endParaRPr>
          </a:p>
          <a:p>
            <a:pPr marL="685800" lvl="1" indent="-228600">
              <a:spcBef>
                <a:spcPct val="20000"/>
              </a:spcBef>
              <a:buFont typeface="Arial" pitchFamily="34" charset="0"/>
              <a:buChar char="–"/>
              <a:defRPr/>
            </a:pPr>
            <a:endParaRPr lang="en-US" sz="2400" dirty="0">
              <a:latin typeface="Calibri" pitchFamily="34" charset="0"/>
            </a:endParaRPr>
          </a:p>
          <a:p>
            <a:pPr marL="685800" lvl="1" indent="-228600">
              <a:spcBef>
                <a:spcPct val="20000"/>
              </a:spcBef>
              <a:buFont typeface="Arial" pitchFamily="34" charset="0"/>
              <a:buChar char="–"/>
              <a:defRPr/>
            </a:pPr>
            <a:endParaRPr lang="en-US" sz="2400" dirty="0">
              <a:latin typeface="Calibri" pitchFamily="34" charset="0"/>
            </a:endParaRPr>
          </a:p>
          <a:p>
            <a:pPr marL="685800" lvl="1" indent="-228600">
              <a:spcBef>
                <a:spcPct val="20000"/>
              </a:spcBef>
              <a:buFont typeface="Arial" pitchFamily="34" charset="0"/>
              <a:buChar char="–"/>
              <a:defRPr/>
            </a:pPr>
            <a:endParaRPr lang="en-US" sz="2400" dirty="0">
              <a:latin typeface="Calibri" pitchFamily="34" charset="0"/>
            </a:endParaRPr>
          </a:p>
        </p:txBody>
      </p:sp>
      <p:sp>
        <p:nvSpPr>
          <p:cNvPr id="12" name="Round Diagonal Corner Rectangle 11"/>
          <p:cNvSpPr/>
          <p:nvPr/>
        </p:nvSpPr>
        <p:spPr>
          <a:xfrm>
            <a:off x="7696200" y="1714500"/>
            <a:ext cx="2762250" cy="3695700"/>
          </a:xfrm>
          <a:prstGeom prst="round2DiagRect">
            <a:avLst>
              <a:gd name="adj1" fmla="val 6548"/>
              <a:gd name="adj2" fmla="val 0"/>
            </a:avLst>
          </a:prstGeom>
          <a:blipFill>
            <a:blip r:embed="rId3" cstate="screen"/>
            <a:stretch>
              <a:fillRect/>
            </a:stretch>
          </a:blip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L:\Projects\Photography\Products\Media\LTO-5 Tape\LTO-5 FUJI Keepers\FUJI Tapes for Web Res\LTO-5-FUJI-End-NoLid.png"/>
          <p:cNvPicPr>
            <a:picLocks noChangeAspect="1" noChangeArrowheads="1"/>
          </p:cNvPicPr>
          <p:nvPr/>
        </p:nvPicPr>
        <p:blipFill>
          <a:blip r:embed="rId4" cstate="screen"/>
          <a:srcRect/>
          <a:stretch>
            <a:fillRect/>
          </a:stretch>
        </p:blipFill>
        <p:spPr bwMode="auto">
          <a:xfrm>
            <a:off x="8262238" y="4748098"/>
            <a:ext cx="2196212" cy="1555649"/>
          </a:xfrm>
          <a:prstGeom prst="rect">
            <a:avLst/>
          </a:prstGeom>
          <a:noFill/>
        </p:spPr>
      </p:pic>
      <p:sp>
        <p:nvSpPr>
          <p:cNvPr id="7" name="Title 7"/>
          <p:cNvSpPr txBox="1">
            <a:spLocks/>
          </p:cNvSpPr>
          <p:nvPr/>
        </p:nvSpPr>
        <p:spPr>
          <a:xfrm>
            <a:off x="1981200" y="76200"/>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r>
              <a:rPr lang="en-US" dirty="0" err="1">
                <a:ln w="18415" cmpd="sng">
                  <a:noFill/>
                  <a:prstDash val="solid"/>
                </a:ln>
                <a:latin typeface="Calibri" pitchFamily="34" charset="0"/>
              </a:rPr>
              <a:t>TeraPack</a:t>
            </a:r>
            <a:r>
              <a:rPr lang="en-US" dirty="0">
                <a:ln w="18415" cmpd="sng">
                  <a:noFill/>
                  <a:prstDash val="solid"/>
                </a:ln>
                <a:latin typeface="Calibri" pitchFamily="34" charset="0"/>
              </a:rPr>
              <a:t> Media Handling Efficiency</a:t>
            </a:r>
          </a:p>
        </p:txBody>
      </p:sp>
    </p:spTree>
    <p:extLst>
      <p:ext uri="{BB962C8B-B14F-4D97-AF65-F5344CB8AC3E}">
        <p14:creationId xmlns:p14="http://schemas.microsoft.com/office/powerpoint/2010/main" val="1765749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Spectra </a:t>
            </a:r>
            <a:r>
              <a:rPr lang="en-US" dirty="0"/>
              <a:t>Tape Libraries </a:t>
            </a:r>
          </a:p>
        </p:txBody>
      </p:sp>
      <p:sp>
        <p:nvSpPr>
          <p:cNvPr id="4" name="Rectangle 4"/>
          <p:cNvSpPr>
            <a:spLocks noGrp="1" noChangeArrowheads="1"/>
          </p:cNvSpPr>
          <p:nvPr>
            <p:ph idx="1"/>
          </p:nvPr>
        </p:nvSpPr>
        <p:spPr>
          <a:xfrm>
            <a:off x="609600" y="1395607"/>
            <a:ext cx="10972800" cy="4525963"/>
          </a:xfrm>
        </p:spPr>
        <p:txBody>
          <a:bodyPr>
            <a:normAutofit/>
          </a:bodyPr>
          <a:lstStyle/>
          <a:p>
            <a:pPr marL="225425" lvl="1" indent="-225425">
              <a:spcBef>
                <a:spcPts val="600"/>
              </a:spcBef>
              <a:spcAft>
                <a:spcPts val="600"/>
              </a:spcAft>
              <a:buFont typeface="Arial" charset="0"/>
              <a:buChar char="•"/>
            </a:pPr>
            <a:r>
              <a:rPr lang="ja-JP" altLang="en-US" dirty="0"/>
              <a:t>内</a:t>
            </a:r>
            <a:r>
              <a:rPr lang="ja-JP" altLang="en-US" dirty="0" smtClean="0"/>
              <a:t>蔵ドライブは、</a:t>
            </a:r>
            <a:r>
              <a:rPr lang="en-US" altLang="ja-JP" dirty="0" smtClean="0"/>
              <a:t>1</a:t>
            </a:r>
            <a:r>
              <a:rPr lang="ja-JP" altLang="en-US" dirty="0" smtClean="0"/>
              <a:t>台から最大</a:t>
            </a:r>
            <a:r>
              <a:rPr lang="en-US" altLang="ja-JP" dirty="0" smtClean="0"/>
              <a:t>960</a:t>
            </a:r>
            <a:r>
              <a:rPr lang="ja-JP" altLang="en-US" dirty="0" smtClean="0"/>
              <a:t>台まで</a:t>
            </a:r>
            <a:endParaRPr lang="en-US" dirty="0"/>
          </a:p>
          <a:p>
            <a:pPr marL="225425" lvl="1" indent="-225425">
              <a:spcBef>
                <a:spcPts val="600"/>
              </a:spcBef>
              <a:spcAft>
                <a:spcPts val="600"/>
              </a:spcAft>
              <a:buFont typeface="Arial" charset="0"/>
              <a:buChar char="•"/>
            </a:pPr>
            <a:r>
              <a:rPr lang="en-US" sz="2800" dirty="0"/>
              <a:t>IBM </a:t>
            </a:r>
            <a:r>
              <a:rPr lang="en-US" sz="2800" dirty="0" smtClean="0"/>
              <a:t>LTO/TS11XX </a:t>
            </a:r>
            <a:r>
              <a:rPr lang="ja-JP" altLang="en-US" dirty="0" smtClean="0"/>
              <a:t>ドライブ</a:t>
            </a:r>
            <a:r>
              <a:rPr lang="en-US" sz="2800" dirty="0" smtClean="0"/>
              <a:t> + Oracle T10K</a:t>
            </a:r>
            <a:r>
              <a:rPr lang="ja-JP" altLang="en-US" dirty="0" smtClean="0"/>
              <a:t>ドライブとメディアの移行</a:t>
            </a:r>
            <a:endParaRPr lang="en-US" dirty="0"/>
          </a:p>
          <a:p>
            <a:pPr marL="225425" lvl="1" indent="-225425">
              <a:spcBef>
                <a:spcPts val="600"/>
              </a:spcBef>
              <a:spcAft>
                <a:spcPts val="600"/>
              </a:spcAft>
              <a:buFont typeface="Arial" charset="0"/>
              <a:buChar char="•"/>
            </a:pPr>
            <a:r>
              <a:rPr lang="en-US" altLang="ja-JP" sz="2800" dirty="0" smtClean="0"/>
              <a:t>1</a:t>
            </a:r>
            <a:r>
              <a:rPr lang="ja-JP" altLang="en-US" sz="2800" dirty="0" smtClean="0"/>
              <a:t>台</a:t>
            </a:r>
            <a:r>
              <a:rPr lang="ja-JP" altLang="en-US" dirty="0" smtClean="0"/>
              <a:t>で</a:t>
            </a:r>
            <a:r>
              <a:rPr lang="en-US" sz="2800" dirty="0" smtClean="0"/>
              <a:t>10</a:t>
            </a:r>
            <a:r>
              <a:rPr lang="ja-JP" altLang="en-US" dirty="0" smtClean="0"/>
              <a:t>から</a:t>
            </a:r>
            <a:r>
              <a:rPr lang="en-US" sz="2800" dirty="0" smtClean="0"/>
              <a:t> 53,000 </a:t>
            </a:r>
            <a:r>
              <a:rPr lang="ja-JP" altLang="en-US" dirty="0" smtClean="0"/>
              <a:t>スロットまで、統合して最大</a:t>
            </a:r>
            <a:r>
              <a:rPr lang="en-US" sz="2800" dirty="0" smtClean="0"/>
              <a:t>400,800</a:t>
            </a:r>
            <a:r>
              <a:rPr lang="ja-JP" altLang="en-US" dirty="0" smtClean="0"/>
              <a:t>スロット</a:t>
            </a:r>
            <a:endParaRPr lang="en-US" dirty="0"/>
          </a:p>
          <a:p>
            <a:pPr marL="225425" lvl="1" indent="-225425">
              <a:spcBef>
                <a:spcPts val="600"/>
              </a:spcBef>
              <a:spcAft>
                <a:spcPts val="600"/>
              </a:spcAft>
              <a:buFont typeface="Arial" charset="0"/>
              <a:buChar char="•"/>
            </a:pPr>
            <a:r>
              <a:rPr lang="ja-JP" altLang="en-US" dirty="0" smtClean="0"/>
              <a:t>シームレスに</a:t>
            </a:r>
            <a:r>
              <a:rPr lang="en-US" b="1" i="1" dirty="0" err="1" smtClean="0">
                <a:solidFill>
                  <a:srgbClr val="FF0000"/>
                </a:solidFill>
              </a:rPr>
              <a:t>Transcale</a:t>
            </a:r>
            <a:r>
              <a:rPr lang="ja-JP" altLang="en-US" b="1" i="1" dirty="0" smtClean="0">
                <a:solidFill>
                  <a:srgbClr val="FF0000"/>
                </a:solidFill>
              </a:rPr>
              <a:t>　</a:t>
            </a:r>
            <a:r>
              <a:rPr lang="ja-JP" altLang="en-US" dirty="0" smtClean="0"/>
              <a:t>アップグレードで筐体交換し、拡張が可能</a:t>
            </a:r>
            <a:endParaRPr lang="en-US" sz="2800" dirty="0"/>
          </a:p>
        </p:txBody>
      </p:sp>
      <p:pic>
        <p:nvPicPr>
          <p:cNvPr id="7" name="Picture 6" descr="T380-Side View.png"/>
          <p:cNvPicPr>
            <a:picLocks noChangeAspect="1"/>
          </p:cNvPicPr>
          <p:nvPr/>
        </p:nvPicPr>
        <p:blipFill>
          <a:blip r:embed="rId3" cstate="print"/>
          <a:stretch>
            <a:fillRect/>
          </a:stretch>
        </p:blipFill>
        <p:spPr>
          <a:xfrm>
            <a:off x="2605425" y="4298625"/>
            <a:ext cx="905350" cy="1737093"/>
          </a:xfrm>
          <a:prstGeom prst="rect">
            <a:avLst/>
          </a:prstGeom>
        </p:spPr>
      </p:pic>
      <p:pic>
        <p:nvPicPr>
          <p:cNvPr id="8" name="Picture 7" descr="T680-Side View.png"/>
          <p:cNvPicPr>
            <a:picLocks noChangeAspect="1"/>
          </p:cNvPicPr>
          <p:nvPr/>
        </p:nvPicPr>
        <p:blipFill>
          <a:blip r:embed="rId4" cstate="print"/>
          <a:stretch>
            <a:fillRect/>
          </a:stretch>
        </p:blipFill>
        <p:spPr>
          <a:xfrm>
            <a:off x="3722539" y="3781631"/>
            <a:ext cx="936565" cy="2273335"/>
          </a:xfrm>
          <a:prstGeom prst="rect">
            <a:avLst/>
          </a:prstGeom>
        </p:spPr>
      </p:pic>
      <p:pic>
        <p:nvPicPr>
          <p:cNvPr id="13" name="Picture 12" descr="T380-Logo.png"/>
          <p:cNvPicPr>
            <a:picLocks noChangeAspect="1"/>
          </p:cNvPicPr>
          <p:nvPr/>
        </p:nvPicPr>
        <p:blipFill>
          <a:blip r:embed="rId5" cstate="print"/>
          <a:stretch>
            <a:fillRect/>
          </a:stretch>
        </p:blipFill>
        <p:spPr>
          <a:xfrm>
            <a:off x="2784133" y="6054966"/>
            <a:ext cx="809625" cy="281750"/>
          </a:xfrm>
          <a:prstGeom prst="rect">
            <a:avLst/>
          </a:prstGeom>
        </p:spPr>
      </p:pic>
      <p:pic>
        <p:nvPicPr>
          <p:cNvPr id="14" name="Picture 13" descr="T680-Logo.png"/>
          <p:cNvPicPr>
            <a:picLocks noChangeAspect="1"/>
          </p:cNvPicPr>
          <p:nvPr/>
        </p:nvPicPr>
        <p:blipFill>
          <a:blip r:embed="rId6" cstate="print"/>
          <a:stretch>
            <a:fillRect/>
          </a:stretch>
        </p:blipFill>
        <p:spPr>
          <a:xfrm>
            <a:off x="3888763" y="6054966"/>
            <a:ext cx="809625" cy="278511"/>
          </a:xfrm>
          <a:prstGeom prst="rect">
            <a:avLst/>
          </a:prstGeom>
        </p:spPr>
      </p:pic>
      <p:pic>
        <p:nvPicPr>
          <p:cNvPr id="15" name="Picture 14" descr="T950-Logo.png"/>
          <p:cNvPicPr>
            <a:picLocks noChangeAspect="1"/>
          </p:cNvPicPr>
          <p:nvPr/>
        </p:nvPicPr>
        <p:blipFill>
          <a:blip r:embed="rId7" cstate="print"/>
          <a:stretch>
            <a:fillRect/>
          </a:stretch>
        </p:blipFill>
        <p:spPr>
          <a:xfrm>
            <a:off x="6516309" y="5984332"/>
            <a:ext cx="1064159" cy="378841"/>
          </a:xfrm>
          <a:prstGeom prst="rect">
            <a:avLst/>
          </a:prstGeom>
        </p:spPr>
      </p:pic>
      <p:pic>
        <p:nvPicPr>
          <p:cNvPr id="16" name="Picture 15" descr="T-Finity-Angle-MedRes.png"/>
          <p:cNvPicPr>
            <a:picLocks noChangeAspect="1"/>
          </p:cNvPicPr>
          <p:nvPr/>
        </p:nvPicPr>
        <p:blipFill>
          <a:blip r:embed="rId8" cstate="print"/>
          <a:stretch>
            <a:fillRect/>
          </a:stretch>
        </p:blipFill>
        <p:spPr>
          <a:xfrm>
            <a:off x="8108764" y="3741526"/>
            <a:ext cx="4110834" cy="2591951"/>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53186" y="6014263"/>
            <a:ext cx="2190185" cy="498249"/>
          </a:xfrm>
          <a:prstGeom prst="rect">
            <a:avLst/>
          </a:prstGeom>
        </p:spPr>
      </p:pic>
      <p:pic>
        <p:nvPicPr>
          <p:cNvPr id="19" name="Picture 2" descr="C:\Users\jonh\12.10.13\@WORK DOCS\Marketing\PHOTOS\LIBRARIES\T950-CenterTAP-Angl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14724" y="3694786"/>
            <a:ext cx="1358328" cy="244725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11"/>
          <a:stretch>
            <a:fillRect/>
          </a:stretch>
        </p:blipFill>
        <p:spPr>
          <a:xfrm>
            <a:off x="974172" y="3802527"/>
            <a:ext cx="1587099" cy="2340903"/>
          </a:xfrm>
          <a:prstGeom prst="rect">
            <a:avLst/>
          </a:prstGeom>
        </p:spPr>
      </p:pic>
      <p:pic>
        <p:nvPicPr>
          <p:cNvPr id="20" name="Picture 19"/>
          <p:cNvPicPr>
            <a:picLocks noChangeAspect="1"/>
          </p:cNvPicPr>
          <p:nvPr/>
        </p:nvPicPr>
        <p:blipFill>
          <a:blip r:embed="rId12"/>
          <a:stretch>
            <a:fillRect/>
          </a:stretch>
        </p:blipFill>
        <p:spPr>
          <a:xfrm>
            <a:off x="294545" y="4731594"/>
            <a:ext cx="1489454" cy="860142"/>
          </a:xfrm>
          <a:prstGeom prst="rect">
            <a:avLst/>
          </a:prstGeom>
        </p:spPr>
      </p:pic>
      <p:pic>
        <p:nvPicPr>
          <p:cNvPr id="21" name="Picture 20"/>
          <p:cNvPicPr>
            <a:picLocks noChangeAspect="1"/>
          </p:cNvPicPr>
          <p:nvPr/>
        </p:nvPicPr>
        <p:blipFill>
          <a:blip r:embed="rId13"/>
          <a:stretch>
            <a:fillRect/>
          </a:stretch>
        </p:blipFill>
        <p:spPr>
          <a:xfrm>
            <a:off x="336097" y="5940818"/>
            <a:ext cx="1125414" cy="402442"/>
          </a:xfrm>
          <a:prstGeom prst="rect">
            <a:avLst/>
          </a:prstGeom>
        </p:spPr>
      </p:pic>
      <p:pic>
        <p:nvPicPr>
          <p:cNvPr id="22" name="Picture 21"/>
          <p:cNvPicPr>
            <a:picLocks noChangeAspect="1"/>
          </p:cNvPicPr>
          <p:nvPr/>
        </p:nvPicPr>
        <p:blipFill>
          <a:blip r:embed="rId14"/>
          <a:stretch>
            <a:fillRect/>
          </a:stretch>
        </p:blipFill>
        <p:spPr>
          <a:xfrm>
            <a:off x="6064231" y="3802527"/>
            <a:ext cx="2560320" cy="1594018"/>
          </a:xfrm>
          <a:prstGeom prst="rect">
            <a:avLst/>
          </a:prstGeom>
        </p:spPr>
      </p:pic>
    </p:spTree>
    <p:extLst>
      <p:ext uri="{BB962C8B-B14F-4D97-AF65-F5344CB8AC3E}">
        <p14:creationId xmlns:p14="http://schemas.microsoft.com/office/powerpoint/2010/main" val="26278655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65750" y="491884"/>
            <a:ext cx="9938582" cy="5751261"/>
          </a:xfrm>
          <a:prstGeom prst="rect">
            <a:avLst/>
          </a:prstGeom>
        </p:spPr>
      </p:pic>
      <p:sp>
        <p:nvSpPr>
          <p:cNvPr id="4" name="TextBox 3"/>
          <p:cNvSpPr txBox="1"/>
          <p:nvPr/>
        </p:nvSpPr>
        <p:spPr>
          <a:xfrm>
            <a:off x="4950372" y="0"/>
            <a:ext cx="191708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smtClean="0">
                <a:ln>
                  <a:noFill/>
                </a:ln>
                <a:solidFill>
                  <a:prstClr val="black"/>
                </a:solidFill>
                <a:effectLst/>
                <a:uLnTx/>
                <a:uFillTx/>
                <a:latin typeface="Calibri"/>
                <a:ea typeface="+mn-ea"/>
                <a:cs typeface="+mn-cs"/>
              </a:rPr>
              <a:t>TranScale</a:t>
            </a:r>
            <a:endParaRPr kumimoji="0" lang="en-US" sz="3200" b="1"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730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09800" y="2416176"/>
            <a:ext cx="7772400" cy="1470025"/>
          </a:xfrm>
        </p:spPr>
        <p:txBody>
          <a:bodyPr>
            <a:noAutofit/>
          </a:bodyPr>
          <a:lstStyle/>
          <a:p>
            <a:pPr algn="ctr"/>
            <a:r>
              <a:rPr lang="en-US" dirty="0" smtClean="0"/>
              <a:t>Spectra Stack Tape Library</a:t>
            </a:r>
            <a:endParaRPr lang="en-US" dirty="0"/>
          </a:p>
        </p:txBody>
      </p:sp>
    </p:spTree>
    <p:extLst>
      <p:ext uri="{BB962C8B-B14F-4D97-AF65-F5344CB8AC3E}">
        <p14:creationId xmlns:p14="http://schemas.microsoft.com/office/powerpoint/2010/main" val="3265242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610" y="0"/>
            <a:ext cx="10765971" cy="1325563"/>
          </a:xfrm>
        </p:spPr>
        <p:txBody>
          <a:bodyPr/>
          <a:lstStyle/>
          <a:p>
            <a:r>
              <a:rPr lang="en-US" dirty="0" smtClean="0"/>
              <a:t>Spectra Stack</a:t>
            </a:r>
            <a:r>
              <a:rPr lang="ja-JP" altLang="en-US" sz="2800" dirty="0" smtClean="0"/>
              <a:t>テープライブラリーの紹介</a:t>
            </a:r>
            <a:endParaRPr lang="en-US" sz="2800" dirty="0"/>
          </a:p>
        </p:txBody>
      </p:sp>
      <p:sp>
        <p:nvSpPr>
          <p:cNvPr id="3" name="Content Placeholder 2"/>
          <p:cNvSpPr>
            <a:spLocks noGrp="1"/>
          </p:cNvSpPr>
          <p:nvPr>
            <p:ph idx="1"/>
          </p:nvPr>
        </p:nvSpPr>
        <p:spPr>
          <a:xfrm>
            <a:off x="375610" y="1802674"/>
            <a:ext cx="6123991" cy="4330218"/>
          </a:xfrm>
        </p:spPr>
        <p:txBody>
          <a:bodyPr>
            <a:normAutofit/>
          </a:bodyPr>
          <a:lstStyle/>
          <a:p>
            <a:r>
              <a:rPr lang="ja-JP" altLang="en-US" dirty="0"/>
              <a:t>シンプ</a:t>
            </a:r>
            <a:r>
              <a:rPr lang="ja-JP" altLang="en-US" dirty="0" smtClean="0"/>
              <a:t>ルな構造で信頼性を確保した拡張可能な、</a:t>
            </a:r>
            <a:r>
              <a:rPr lang="en-US" altLang="ja-JP" dirty="0" smtClean="0"/>
              <a:t>LTO</a:t>
            </a:r>
            <a:r>
              <a:rPr lang="ja-JP" altLang="en-US" dirty="0" smtClean="0"/>
              <a:t>ライブラリー</a:t>
            </a:r>
            <a:endParaRPr lang="en-US" dirty="0"/>
          </a:p>
          <a:p>
            <a:r>
              <a:rPr lang="ja-JP" altLang="en-US" dirty="0"/>
              <a:t>最</a:t>
            </a:r>
            <a:r>
              <a:rPr lang="ja-JP" altLang="en-US" dirty="0" smtClean="0"/>
              <a:t>小コストで導入し、データの増大に合わせた増設が可能</a:t>
            </a:r>
            <a:endParaRPr lang="en-US" dirty="0"/>
          </a:p>
          <a:p>
            <a:r>
              <a:rPr lang="ja-JP" altLang="en-US" dirty="0" smtClean="0"/>
              <a:t>ドライブとメディアの種類、ライブラリーの分割使用、暗号化、管理ソフトウェア、ハードウェア保守での幅広い選択が可能</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87542" y="1027906"/>
            <a:ext cx="3528301" cy="5207055"/>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87822" y="3054685"/>
            <a:ext cx="3735008" cy="2157685"/>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86835" y="2009372"/>
            <a:ext cx="1927701" cy="688193"/>
          </a:xfrm>
          <a:prstGeom prst="rect">
            <a:avLst/>
          </a:prstGeom>
        </p:spPr>
      </p:pic>
    </p:spTree>
    <p:extLst>
      <p:ext uri="{BB962C8B-B14F-4D97-AF65-F5344CB8AC3E}">
        <p14:creationId xmlns:p14="http://schemas.microsoft.com/office/powerpoint/2010/main" val="3017836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413678" y="0"/>
            <a:ext cx="11731072" cy="1325563"/>
          </a:xfrm>
        </p:spPr>
        <p:txBody>
          <a:bodyPr>
            <a:normAutofit/>
          </a:bodyPr>
          <a:lstStyle/>
          <a:p>
            <a:r>
              <a:rPr lang="en-US" dirty="0"/>
              <a:t>Scalable Design for Today’s Modern Storage Architecture</a:t>
            </a:r>
          </a:p>
        </p:txBody>
      </p:sp>
      <p:sp>
        <p:nvSpPr>
          <p:cNvPr id="3" name="Content Placeholder 2"/>
          <p:cNvSpPr>
            <a:spLocks noGrp="1"/>
          </p:cNvSpPr>
          <p:nvPr>
            <p:ph idx="1"/>
          </p:nvPr>
        </p:nvSpPr>
        <p:spPr>
          <a:xfrm>
            <a:off x="413678" y="1260808"/>
            <a:ext cx="6558498" cy="4562180"/>
          </a:xfrm>
        </p:spPr>
        <p:txBody>
          <a:bodyPr>
            <a:normAutofit fontScale="92500" lnSpcReduction="20000"/>
          </a:bodyPr>
          <a:lstStyle/>
          <a:p>
            <a:r>
              <a:rPr lang="ja-JP" altLang="en-US" sz="2600" dirty="0" smtClean="0">
                <a:latin typeface="+mj-ea"/>
                <a:ea typeface="+mj-ea"/>
              </a:rPr>
              <a:t>簡単に拡張が可能</a:t>
            </a:r>
            <a:endParaRPr lang="en-US" sz="2600" dirty="0">
              <a:latin typeface="+mj-ea"/>
              <a:ea typeface="+mj-ea"/>
            </a:endParaRPr>
          </a:p>
          <a:p>
            <a:pPr lvl="1"/>
            <a:r>
              <a:rPr lang="ja-JP" altLang="en-US" sz="1900" dirty="0" smtClean="0">
                <a:latin typeface="+mj-ea"/>
                <a:ea typeface="+mj-ea"/>
              </a:rPr>
              <a:t>標準の</a:t>
            </a:r>
            <a:r>
              <a:rPr lang="en-US" altLang="ja-JP" sz="1900" dirty="0" smtClean="0">
                <a:latin typeface="+mj-ea"/>
                <a:ea typeface="+mj-ea"/>
              </a:rPr>
              <a:t>42U</a:t>
            </a:r>
            <a:r>
              <a:rPr lang="ja-JP" altLang="en-US" sz="1900" dirty="0" smtClean="0">
                <a:latin typeface="+mj-ea"/>
                <a:ea typeface="+mj-ea"/>
              </a:rPr>
              <a:t>ラックで</a:t>
            </a:r>
            <a:r>
              <a:rPr lang="en-US" altLang="ja-JP" sz="1900" dirty="0" smtClean="0">
                <a:latin typeface="+mj-ea"/>
                <a:ea typeface="+mj-ea"/>
              </a:rPr>
              <a:t>10</a:t>
            </a:r>
            <a:r>
              <a:rPr lang="ja-JP" altLang="en-US" sz="1900" dirty="0" smtClean="0">
                <a:latin typeface="+mj-ea"/>
                <a:ea typeface="+mj-ea"/>
              </a:rPr>
              <a:t>スロットから</a:t>
            </a:r>
            <a:r>
              <a:rPr lang="en-US" altLang="ja-JP" sz="1900" dirty="0" smtClean="0">
                <a:latin typeface="+mj-ea"/>
                <a:ea typeface="+mj-ea"/>
              </a:rPr>
              <a:t>550</a:t>
            </a:r>
            <a:r>
              <a:rPr lang="ja-JP" altLang="en-US" sz="1900" dirty="0" smtClean="0">
                <a:latin typeface="+mj-ea"/>
                <a:ea typeface="+mj-ea"/>
              </a:rPr>
              <a:t>スロットまで拡張が可能</a:t>
            </a:r>
            <a:endParaRPr lang="en-US" sz="1900" dirty="0">
              <a:latin typeface="+mj-ea"/>
              <a:ea typeface="+mj-ea"/>
            </a:endParaRPr>
          </a:p>
          <a:p>
            <a:pPr lvl="1"/>
            <a:r>
              <a:rPr lang="en-US" altLang="ja-JP" sz="1900" dirty="0" smtClean="0">
                <a:latin typeface="+mj-ea"/>
                <a:ea typeface="+mj-ea"/>
              </a:rPr>
              <a:t>1</a:t>
            </a:r>
            <a:r>
              <a:rPr lang="ja-JP" altLang="en-US" sz="1900" dirty="0" smtClean="0">
                <a:latin typeface="+mj-ea"/>
                <a:ea typeface="+mj-ea"/>
              </a:rPr>
              <a:t>台のライブラリーで、</a:t>
            </a:r>
            <a:r>
              <a:rPr lang="en-US" altLang="ja-JP" sz="1900" dirty="0" smtClean="0">
                <a:latin typeface="+mj-ea"/>
                <a:ea typeface="+mj-ea"/>
              </a:rPr>
              <a:t>1</a:t>
            </a:r>
            <a:r>
              <a:rPr lang="ja-JP" altLang="en-US" sz="1900" dirty="0" smtClean="0">
                <a:latin typeface="+mj-ea"/>
                <a:ea typeface="+mj-ea"/>
              </a:rPr>
              <a:t>台から</a:t>
            </a:r>
            <a:r>
              <a:rPr lang="en-US" altLang="ja-JP" sz="1900" dirty="0" smtClean="0">
                <a:latin typeface="+mj-ea"/>
                <a:ea typeface="+mj-ea"/>
              </a:rPr>
              <a:t>21</a:t>
            </a:r>
            <a:r>
              <a:rPr lang="ja-JP" altLang="en-US" sz="1900" dirty="0" smtClean="0">
                <a:latin typeface="+mj-ea"/>
                <a:ea typeface="+mj-ea"/>
              </a:rPr>
              <a:t>台まで内蔵ドライブ数を拡張可能</a:t>
            </a:r>
            <a:endParaRPr lang="en-US" sz="1900" dirty="0">
              <a:latin typeface="+mj-ea"/>
              <a:ea typeface="+mj-ea"/>
            </a:endParaRPr>
          </a:p>
          <a:p>
            <a:pPr lvl="1"/>
            <a:r>
              <a:rPr lang="ja-JP" altLang="en-US" sz="1900" dirty="0" smtClean="0">
                <a:latin typeface="+mj-ea"/>
                <a:ea typeface="+mj-ea"/>
              </a:rPr>
              <a:t>拡張ユニットの追加は、</a:t>
            </a:r>
            <a:r>
              <a:rPr lang="en-US" altLang="ja-JP" sz="1900" dirty="0" smtClean="0">
                <a:latin typeface="+mj-ea"/>
                <a:ea typeface="+mj-ea"/>
              </a:rPr>
              <a:t>30</a:t>
            </a:r>
            <a:r>
              <a:rPr lang="ja-JP" altLang="en-US" sz="1900" dirty="0" smtClean="0">
                <a:latin typeface="+mj-ea"/>
                <a:ea typeface="+mj-ea"/>
              </a:rPr>
              <a:t>分で可能</a:t>
            </a:r>
            <a:endParaRPr lang="en-US" sz="1900" dirty="0">
              <a:latin typeface="+mj-ea"/>
              <a:ea typeface="+mj-ea"/>
            </a:endParaRPr>
          </a:p>
          <a:p>
            <a:r>
              <a:rPr lang="ja-JP" altLang="en-US" sz="2600" dirty="0">
                <a:latin typeface="+mj-ea"/>
                <a:ea typeface="+mj-ea"/>
              </a:rPr>
              <a:t>使</a:t>
            </a:r>
            <a:r>
              <a:rPr lang="ja-JP" altLang="en-US" sz="2600" dirty="0" smtClean="0">
                <a:latin typeface="+mj-ea"/>
                <a:ea typeface="+mj-ea"/>
              </a:rPr>
              <a:t>い易い</a:t>
            </a:r>
            <a:endParaRPr lang="en-US" sz="2600" dirty="0">
              <a:latin typeface="+mj-ea"/>
              <a:ea typeface="+mj-ea"/>
            </a:endParaRPr>
          </a:p>
          <a:p>
            <a:pPr lvl="1"/>
            <a:r>
              <a:rPr lang="ja-JP" altLang="en-US" sz="1900" dirty="0" smtClean="0">
                <a:latin typeface="+mj-ea"/>
                <a:ea typeface="+mj-ea"/>
              </a:rPr>
              <a:t>サーバーと同様にラックレールでマウント</a:t>
            </a:r>
            <a:endParaRPr lang="en-US" sz="1900" dirty="0">
              <a:latin typeface="+mj-ea"/>
              <a:ea typeface="+mj-ea"/>
            </a:endParaRPr>
          </a:p>
          <a:p>
            <a:pPr lvl="1"/>
            <a:r>
              <a:rPr lang="ja-JP" altLang="en-US" sz="1900" dirty="0">
                <a:latin typeface="+mj-ea"/>
                <a:ea typeface="+mj-ea"/>
              </a:rPr>
              <a:t>拡</a:t>
            </a:r>
            <a:r>
              <a:rPr lang="ja-JP" altLang="en-US" sz="1900" dirty="0" smtClean="0">
                <a:latin typeface="+mj-ea"/>
                <a:ea typeface="+mj-ea"/>
              </a:rPr>
              <a:t>張ユニットの追加も同じ</a:t>
            </a:r>
            <a:endParaRPr lang="en-US" sz="1900" dirty="0">
              <a:latin typeface="+mj-ea"/>
              <a:ea typeface="+mj-ea"/>
            </a:endParaRPr>
          </a:p>
          <a:p>
            <a:pPr lvl="1"/>
            <a:r>
              <a:rPr lang="ja-JP" altLang="en-US" sz="1900" dirty="0">
                <a:latin typeface="+mj-ea"/>
                <a:ea typeface="+mj-ea"/>
              </a:rPr>
              <a:t>リ</a:t>
            </a:r>
            <a:r>
              <a:rPr lang="ja-JP" altLang="en-US" sz="1900" dirty="0" smtClean="0">
                <a:latin typeface="+mj-ea"/>
                <a:ea typeface="+mj-ea"/>
              </a:rPr>
              <a:t>ア側と上面からサービスパーツ交換が可能</a:t>
            </a:r>
            <a:endParaRPr lang="en-US" sz="1900" dirty="0">
              <a:latin typeface="+mj-ea"/>
              <a:ea typeface="+mj-ea"/>
            </a:endParaRPr>
          </a:p>
          <a:p>
            <a:pPr lvl="1"/>
            <a:r>
              <a:rPr lang="en-US" sz="1900" dirty="0" smtClean="0">
                <a:latin typeface="+mj-ea"/>
                <a:ea typeface="+mj-ea"/>
              </a:rPr>
              <a:t>5.7</a:t>
            </a:r>
            <a:r>
              <a:rPr lang="ja-JP" altLang="en-US" sz="1900" dirty="0">
                <a:latin typeface="+mj-ea"/>
                <a:ea typeface="+mj-ea"/>
              </a:rPr>
              <a:t>イン</a:t>
            </a:r>
            <a:r>
              <a:rPr lang="ja-JP" altLang="en-US" sz="1900" dirty="0" smtClean="0">
                <a:latin typeface="+mj-ea"/>
                <a:ea typeface="+mj-ea"/>
              </a:rPr>
              <a:t>チの前面カラータッチの画面</a:t>
            </a:r>
            <a:endParaRPr lang="en-US" sz="1900" dirty="0">
              <a:latin typeface="+mj-ea"/>
              <a:ea typeface="+mj-ea"/>
            </a:endParaRPr>
          </a:p>
          <a:p>
            <a:pPr lvl="1"/>
            <a:r>
              <a:rPr lang="ja-JP" altLang="en-US" sz="1900" dirty="0">
                <a:latin typeface="+mj-ea"/>
                <a:ea typeface="+mj-ea"/>
              </a:rPr>
              <a:t>インストー</a:t>
            </a:r>
            <a:r>
              <a:rPr lang="ja-JP" altLang="en-US" sz="1900" dirty="0" smtClean="0">
                <a:latin typeface="+mj-ea"/>
                <a:ea typeface="+mj-ea"/>
              </a:rPr>
              <a:t>ルと構成用の</a:t>
            </a:r>
            <a:r>
              <a:rPr lang="en-US" altLang="ja-JP" sz="1900" dirty="0" smtClean="0">
                <a:latin typeface="+mj-ea"/>
                <a:ea typeface="+mj-ea"/>
              </a:rPr>
              <a:t>Wizard</a:t>
            </a:r>
            <a:r>
              <a:rPr lang="ja-JP" altLang="en-US" sz="1900" dirty="0" smtClean="0">
                <a:latin typeface="+mj-ea"/>
                <a:ea typeface="+mj-ea"/>
              </a:rPr>
              <a:t>を搭載</a:t>
            </a:r>
            <a:endParaRPr lang="en-US" sz="1900" dirty="0">
              <a:latin typeface="+mj-ea"/>
              <a:ea typeface="+mj-ea"/>
            </a:endParaRPr>
          </a:p>
          <a:p>
            <a:r>
              <a:rPr lang="ja-JP" altLang="en-US" sz="2600" dirty="0" smtClean="0">
                <a:latin typeface="+mj-ea"/>
                <a:ea typeface="+mj-ea"/>
              </a:rPr>
              <a:t>ライブラリー自体の管理機能が充実</a:t>
            </a:r>
            <a:endParaRPr lang="en-US" sz="2600" dirty="0">
              <a:latin typeface="+mj-ea"/>
              <a:ea typeface="+mj-ea"/>
            </a:endParaRPr>
          </a:p>
          <a:p>
            <a:pPr lvl="1">
              <a:lnSpc>
                <a:spcPct val="110000"/>
              </a:lnSpc>
            </a:pPr>
            <a:r>
              <a:rPr lang="ja-JP" altLang="en-US" sz="1900" dirty="0" smtClean="0">
                <a:latin typeface="+mn-ea"/>
              </a:rPr>
              <a:t>フロント画面からの操作と</a:t>
            </a:r>
            <a:r>
              <a:rPr lang="en-US" altLang="ja-JP" sz="1900" dirty="0" smtClean="0">
                <a:latin typeface="+mn-ea"/>
              </a:rPr>
              <a:t>Web</a:t>
            </a:r>
            <a:r>
              <a:rPr lang="ja-JP" altLang="en-US" sz="1900" dirty="0" smtClean="0">
                <a:latin typeface="+mn-ea"/>
              </a:rPr>
              <a:t>としてアクセス可能な</a:t>
            </a:r>
            <a:r>
              <a:rPr lang="en-US" sz="1900" dirty="0" err="1" smtClean="0">
                <a:latin typeface="+mn-ea"/>
              </a:rPr>
              <a:t>BlueVision</a:t>
            </a:r>
            <a:r>
              <a:rPr lang="ja-JP" altLang="en-US" sz="1900" dirty="0" smtClean="0">
                <a:latin typeface="+mn-ea"/>
              </a:rPr>
              <a:t>ソフトウェアは、上位機種の</a:t>
            </a:r>
            <a:r>
              <a:rPr lang="en-US" sz="1900" dirty="0" smtClean="0">
                <a:latin typeface="+mn-ea"/>
              </a:rPr>
              <a:t>Spectra’s </a:t>
            </a:r>
            <a:r>
              <a:rPr lang="en-US" sz="1900" dirty="0">
                <a:latin typeface="+mn-ea"/>
              </a:rPr>
              <a:t>enterprise </a:t>
            </a:r>
            <a:r>
              <a:rPr lang="en-US" sz="1900" dirty="0" err="1">
                <a:latin typeface="+mn-ea"/>
              </a:rPr>
              <a:t>BlueScale</a:t>
            </a:r>
            <a:r>
              <a:rPr lang="en-US" sz="1900" dirty="0">
                <a:latin typeface="+mn-ea"/>
              </a:rPr>
              <a:t> </a:t>
            </a:r>
            <a:r>
              <a:rPr lang="en-US" sz="1900" dirty="0" smtClean="0">
                <a:latin typeface="+mn-ea"/>
              </a:rPr>
              <a:t>software</a:t>
            </a:r>
            <a:r>
              <a:rPr lang="ja-JP" altLang="en-US" sz="1900" dirty="0" smtClean="0">
                <a:latin typeface="+mn-ea"/>
              </a:rPr>
              <a:t>と同等な機能を提供</a:t>
            </a:r>
            <a:endParaRPr lang="en-US" sz="1900" dirty="0">
              <a:latin typeface="+mn-ea"/>
            </a:endParaRPr>
          </a:p>
          <a:p>
            <a:pPr marL="457200" lvl="1" indent="0">
              <a:buNone/>
            </a:pPr>
            <a:endParaRPr lang="en-US" dirty="0"/>
          </a:p>
        </p:txBody>
      </p:sp>
      <p:pic>
        <p:nvPicPr>
          <p:cNvPr id="16" name="Picture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83815" y="2433707"/>
            <a:ext cx="3832181" cy="3820015"/>
          </a:xfrm>
          <a:prstGeom prst="rect">
            <a:avLst/>
          </a:prstGeom>
        </p:spPr>
      </p:pic>
      <p:sp>
        <p:nvSpPr>
          <p:cNvPr id="2" name="Rectangle 1"/>
          <p:cNvSpPr/>
          <p:nvPr/>
        </p:nvSpPr>
        <p:spPr>
          <a:xfrm>
            <a:off x="5905124" y="745389"/>
            <a:ext cx="6096000" cy="369332"/>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96283" y="1326818"/>
            <a:ext cx="3277262" cy="1169988"/>
          </a:xfrm>
          <a:prstGeom prst="rect">
            <a:avLst/>
          </a:prstGeom>
        </p:spPr>
      </p:pic>
    </p:spTree>
    <p:extLst>
      <p:ext uri="{BB962C8B-B14F-4D97-AF65-F5344CB8AC3E}">
        <p14:creationId xmlns:p14="http://schemas.microsoft.com/office/powerpoint/2010/main" val="2454763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772" y="5542"/>
            <a:ext cx="10515600" cy="1325563"/>
          </a:xfrm>
        </p:spPr>
        <p:txBody>
          <a:bodyPr/>
          <a:lstStyle/>
          <a:p>
            <a:r>
              <a:rPr lang="en-US" dirty="0">
                <a:solidFill>
                  <a:schemeClr val="tx1"/>
                </a:solidFill>
              </a:rPr>
              <a:t>Spectra Stack </a:t>
            </a:r>
            <a:r>
              <a:rPr lang="ja-JP" altLang="en-US" dirty="0"/>
              <a:t>拡</a:t>
            </a:r>
            <a:r>
              <a:rPr lang="ja-JP" altLang="en-US" dirty="0" smtClean="0"/>
              <a:t>張性</a:t>
            </a:r>
            <a:endParaRPr lang="en-US" dirty="0">
              <a:solidFill>
                <a:schemeClr val="tx1"/>
              </a:solidFill>
            </a:endParaRPr>
          </a:p>
        </p:txBody>
      </p:sp>
      <p:sp>
        <p:nvSpPr>
          <p:cNvPr id="3" name="Content Placeholder 2"/>
          <p:cNvSpPr>
            <a:spLocks noGrp="1"/>
          </p:cNvSpPr>
          <p:nvPr>
            <p:ph idx="1"/>
          </p:nvPr>
        </p:nvSpPr>
        <p:spPr>
          <a:xfrm>
            <a:off x="383769" y="1210481"/>
            <a:ext cx="6449883" cy="4946839"/>
          </a:xfrm>
        </p:spPr>
        <p:txBody>
          <a:bodyPr>
            <a:normAutofit fontScale="85000" lnSpcReduction="20000"/>
          </a:bodyPr>
          <a:lstStyle/>
          <a:p>
            <a:r>
              <a:rPr lang="ja-JP" altLang="en-US" sz="3300" dirty="0"/>
              <a:t>コントロー</a:t>
            </a:r>
            <a:r>
              <a:rPr lang="ja-JP" altLang="en-US" sz="3300" dirty="0" smtClean="0"/>
              <a:t>ルモジュール</a:t>
            </a:r>
            <a:r>
              <a:rPr lang="en-US" altLang="ja-JP" sz="3300" dirty="0" smtClean="0"/>
              <a:t>(</a:t>
            </a:r>
            <a:r>
              <a:rPr lang="ja-JP" altLang="en-US" sz="3300" dirty="0" smtClean="0"/>
              <a:t>メインユニット</a:t>
            </a:r>
            <a:r>
              <a:rPr lang="en-US" altLang="ja-JP" sz="3300" dirty="0" smtClean="0"/>
              <a:t>)</a:t>
            </a:r>
            <a:endParaRPr lang="en-US" sz="3300" dirty="0"/>
          </a:p>
          <a:p>
            <a:pPr lvl="1"/>
            <a:r>
              <a:rPr lang="ja-JP" altLang="en-US" sz="2100" dirty="0"/>
              <a:t>メイ</a:t>
            </a:r>
            <a:r>
              <a:rPr lang="ja-JP" altLang="en-US" sz="2100" dirty="0" smtClean="0"/>
              <a:t>ンのライブラリー制御、リモート管理の接続、フロントのカラー液晶表示</a:t>
            </a:r>
            <a:endParaRPr lang="en-US" sz="2100" dirty="0"/>
          </a:p>
          <a:p>
            <a:pPr lvl="1"/>
            <a:r>
              <a:rPr lang="ja-JP" altLang="en-US" sz="2100" dirty="0" smtClean="0"/>
              <a:t>最小</a:t>
            </a:r>
            <a:r>
              <a:rPr lang="en-US" sz="2100" dirty="0" smtClean="0"/>
              <a:t>10</a:t>
            </a:r>
            <a:r>
              <a:rPr lang="ja-JP" altLang="en-US" sz="2100" dirty="0" smtClean="0"/>
              <a:t>スロットから</a:t>
            </a:r>
            <a:r>
              <a:rPr lang="en-US" sz="2100" dirty="0" smtClean="0"/>
              <a:t>80</a:t>
            </a:r>
            <a:r>
              <a:rPr lang="ja-JP" altLang="en-US" sz="2100" dirty="0" smtClean="0"/>
              <a:t>スロットまで使用可能</a:t>
            </a:r>
            <a:endParaRPr lang="en-US" sz="2100" dirty="0"/>
          </a:p>
          <a:p>
            <a:pPr lvl="2"/>
            <a:r>
              <a:rPr lang="en-US" altLang="ja-JP" sz="1900" dirty="0" smtClean="0"/>
              <a:t>10</a:t>
            </a:r>
            <a:r>
              <a:rPr lang="ja-JP" altLang="en-US" sz="1900" dirty="0" smtClean="0"/>
              <a:t>スロット単位で使用スロット数を追加可能</a:t>
            </a:r>
            <a:endParaRPr lang="en-US" sz="1900" dirty="0"/>
          </a:p>
          <a:p>
            <a:pPr lvl="1"/>
            <a:r>
              <a:rPr lang="en-US" altLang="ja-JP" sz="2100" dirty="0" smtClean="0"/>
              <a:t>3</a:t>
            </a:r>
            <a:r>
              <a:rPr lang="ja-JP" altLang="en-US" sz="2100" dirty="0" smtClean="0"/>
              <a:t>台までのフルハイト</a:t>
            </a:r>
            <a:r>
              <a:rPr lang="en-US" altLang="ja-JP" sz="2100" dirty="0" smtClean="0"/>
              <a:t>LTO</a:t>
            </a:r>
            <a:r>
              <a:rPr lang="ja-JP" altLang="en-US" sz="2100" dirty="0" smtClean="0"/>
              <a:t>ドライブを搭載可能</a:t>
            </a:r>
            <a:endParaRPr lang="en-US" sz="2100" dirty="0"/>
          </a:p>
          <a:p>
            <a:r>
              <a:rPr lang="ja-JP" altLang="en-US" sz="3300" dirty="0"/>
              <a:t>拡</a:t>
            </a:r>
            <a:r>
              <a:rPr lang="ja-JP" altLang="en-US" sz="3300" dirty="0" smtClean="0"/>
              <a:t>張ユニット</a:t>
            </a:r>
            <a:r>
              <a:rPr lang="en-US" sz="3300" dirty="0" smtClean="0"/>
              <a:t>:</a:t>
            </a:r>
            <a:endParaRPr lang="en-US" sz="3300" dirty="0"/>
          </a:p>
          <a:p>
            <a:pPr lvl="1"/>
            <a:r>
              <a:rPr lang="en-US" sz="2100" dirty="0" smtClean="0"/>
              <a:t>10</a:t>
            </a:r>
            <a:r>
              <a:rPr lang="ja-JP" altLang="en-US" sz="2100" dirty="0" smtClean="0"/>
              <a:t>から</a:t>
            </a:r>
            <a:r>
              <a:rPr lang="en-US" sz="2100" dirty="0" smtClean="0"/>
              <a:t>80</a:t>
            </a:r>
            <a:r>
              <a:rPr lang="ja-JP" altLang="en-US" sz="2100" dirty="0" smtClean="0"/>
              <a:t>スロットまで使用可能</a:t>
            </a:r>
            <a:endParaRPr lang="en-US" sz="2100" dirty="0"/>
          </a:p>
          <a:p>
            <a:pPr lvl="1"/>
            <a:r>
              <a:rPr lang="en-US" altLang="ja-JP" sz="2100" dirty="0"/>
              <a:t>3</a:t>
            </a:r>
            <a:r>
              <a:rPr lang="ja-JP" altLang="en-US" sz="2100" dirty="0"/>
              <a:t>台までのフルハイト</a:t>
            </a:r>
            <a:r>
              <a:rPr lang="en-US" altLang="ja-JP" sz="2100" dirty="0"/>
              <a:t>LTO</a:t>
            </a:r>
            <a:r>
              <a:rPr lang="ja-JP" altLang="en-US" sz="2100" dirty="0"/>
              <a:t>ドライブを搭載可</a:t>
            </a:r>
            <a:r>
              <a:rPr lang="ja-JP" altLang="en-US" sz="2100" dirty="0" smtClean="0"/>
              <a:t>能</a:t>
            </a:r>
            <a:endParaRPr lang="en-US" sz="2100" dirty="0"/>
          </a:p>
          <a:p>
            <a:r>
              <a:rPr lang="en-US" altLang="ja-JP" sz="3300" dirty="0" smtClean="0"/>
              <a:t>42U</a:t>
            </a:r>
            <a:r>
              <a:rPr lang="ja-JP" altLang="en-US" sz="3300" dirty="0" smtClean="0"/>
              <a:t>ラックに、</a:t>
            </a:r>
            <a:r>
              <a:rPr lang="en-US" altLang="ja-JP" sz="3300" dirty="0" smtClean="0"/>
              <a:t>7</a:t>
            </a:r>
            <a:r>
              <a:rPr lang="ja-JP" altLang="en-US" sz="3300" dirty="0" smtClean="0"/>
              <a:t>台まで搭載可能</a:t>
            </a:r>
            <a:endParaRPr lang="en-US" sz="3300" dirty="0">
              <a:solidFill>
                <a:schemeClr val="tx1"/>
              </a:solidFill>
            </a:endParaRPr>
          </a:p>
          <a:p>
            <a:r>
              <a:rPr lang="ja-JP" altLang="en-US" sz="3300" dirty="0"/>
              <a:t>最</a:t>
            </a:r>
            <a:r>
              <a:rPr lang="ja-JP" altLang="en-US" sz="3300" dirty="0" smtClean="0"/>
              <a:t>大</a:t>
            </a:r>
            <a:r>
              <a:rPr lang="ja-JP" altLang="en-US" sz="3300" dirty="0"/>
              <a:t>で</a:t>
            </a:r>
            <a:r>
              <a:rPr lang="en-US" sz="3300" dirty="0" smtClean="0">
                <a:solidFill>
                  <a:schemeClr val="tx1"/>
                </a:solidFill>
              </a:rPr>
              <a:t>560</a:t>
            </a:r>
            <a:r>
              <a:rPr lang="ja-JP" altLang="en-US" sz="3300" dirty="0" smtClean="0">
                <a:solidFill>
                  <a:schemeClr val="tx1"/>
                </a:solidFill>
              </a:rPr>
              <a:t>スロットまで使用可能</a:t>
            </a:r>
            <a:endParaRPr lang="en-US" sz="3300" dirty="0">
              <a:solidFill>
                <a:schemeClr val="tx1"/>
              </a:solidFill>
            </a:endParaRPr>
          </a:p>
          <a:p>
            <a:pPr lvl="1"/>
            <a:r>
              <a:rPr lang="en-US" sz="2100" dirty="0" smtClean="0"/>
              <a:t>LTO-8 (</a:t>
            </a:r>
            <a:r>
              <a:rPr lang="ja-JP" altLang="en-US" sz="1900" dirty="0" smtClean="0"/>
              <a:t>非</a:t>
            </a:r>
            <a:r>
              <a:rPr lang="ja-JP" altLang="en-US" sz="1900" dirty="0"/>
              <a:t>圧縮</a:t>
            </a:r>
            <a:r>
              <a:rPr lang="en-US" sz="2100" dirty="0" smtClean="0"/>
              <a:t>)</a:t>
            </a:r>
            <a:r>
              <a:rPr lang="ja-JP" altLang="en-US" sz="2100" dirty="0" smtClean="0"/>
              <a:t>で</a:t>
            </a:r>
            <a:r>
              <a:rPr lang="en-US" altLang="ja-JP" sz="2100" dirty="0" smtClean="0"/>
              <a:t>6.7PB</a:t>
            </a:r>
            <a:r>
              <a:rPr lang="ja-JP" altLang="en-US" sz="2100" dirty="0" smtClean="0"/>
              <a:t>、</a:t>
            </a:r>
            <a:r>
              <a:rPr lang="en-US" altLang="ja-JP" sz="2100" dirty="0" smtClean="0"/>
              <a:t>LTO-9</a:t>
            </a:r>
            <a:r>
              <a:rPr lang="ja-JP" altLang="en-US" sz="2100" dirty="0" smtClean="0"/>
              <a:t>で</a:t>
            </a:r>
            <a:r>
              <a:rPr lang="en-US" altLang="ja-JP" sz="2100" dirty="0" smtClean="0"/>
              <a:t>10PB</a:t>
            </a:r>
            <a:endParaRPr lang="en-US" sz="2100" dirty="0"/>
          </a:p>
          <a:p>
            <a:r>
              <a:rPr lang="ja-JP" altLang="en-US" sz="3300" dirty="0" smtClean="0">
                <a:solidFill>
                  <a:schemeClr val="tx1"/>
                </a:solidFill>
              </a:rPr>
              <a:t>最大で、</a:t>
            </a:r>
            <a:r>
              <a:rPr lang="en-US" altLang="ja-JP" sz="3300" dirty="0" smtClean="0">
                <a:solidFill>
                  <a:schemeClr val="tx1"/>
                </a:solidFill>
              </a:rPr>
              <a:t>21</a:t>
            </a:r>
            <a:r>
              <a:rPr lang="ja-JP" altLang="en-US" sz="3300" dirty="0" smtClean="0">
                <a:solidFill>
                  <a:schemeClr val="tx1"/>
                </a:solidFill>
              </a:rPr>
              <a:t>台の</a:t>
            </a:r>
            <a:r>
              <a:rPr lang="en-US" altLang="ja-JP" sz="3300" dirty="0" smtClean="0">
                <a:solidFill>
                  <a:schemeClr val="tx1"/>
                </a:solidFill>
              </a:rPr>
              <a:t>FH</a:t>
            </a:r>
            <a:r>
              <a:rPr lang="ja-JP" altLang="en-US" sz="3300" dirty="0" smtClean="0">
                <a:solidFill>
                  <a:schemeClr val="tx1"/>
                </a:solidFill>
              </a:rPr>
              <a:t>ドライブ搭載可能</a:t>
            </a:r>
            <a:endParaRPr lang="en-US" sz="3300" dirty="0">
              <a:solidFill>
                <a:schemeClr val="tx1"/>
              </a:solidFill>
            </a:endParaRPr>
          </a:p>
          <a:p>
            <a:pPr lvl="1"/>
            <a:r>
              <a:rPr lang="en-US" sz="2100" dirty="0" smtClean="0"/>
              <a:t>6.3GB/s LTO-8 (</a:t>
            </a:r>
            <a:r>
              <a:rPr lang="ja-JP" altLang="en-US" sz="1900" dirty="0" smtClean="0"/>
              <a:t>非</a:t>
            </a:r>
            <a:r>
              <a:rPr lang="ja-JP" altLang="en-US" sz="1900" dirty="0"/>
              <a:t>圧縮</a:t>
            </a:r>
            <a:r>
              <a:rPr lang="en-US" sz="2100" dirty="0" smtClean="0"/>
              <a:t>)</a:t>
            </a:r>
            <a:r>
              <a:rPr lang="ja-JP" altLang="en-US" sz="2100" dirty="0" smtClean="0"/>
              <a:t>でのデータ転送スピード</a:t>
            </a:r>
            <a:endParaRPr lang="en-US" sz="2100" dirty="0"/>
          </a:p>
          <a:p>
            <a:pPr lvl="1"/>
            <a:r>
              <a:rPr lang="en-US" altLang="ja-JP" sz="2100" dirty="0" smtClean="0"/>
              <a:t>9.5GB/s LTO-9 </a:t>
            </a:r>
            <a:r>
              <a:rPr lang="en-US" altLang="ja-JP" sz="2100" dirty="0"/>
              <a:t>(</a:t>
            </a:r>
            <a:r>
              <a:rPr lang="ja-JP" altLang="en-US" sz="2100" dirty="0"/>
              <a:t>非圧縮</a:t>
            </a:r>
            <a:r>
              <a:rPr lang="en-US" altLang="ja-JP" sz="2100" dirty="0"/>
              <a:t>)</a:t>
            </a:r>
            <a:r>
              <a:rPr lang="ja-JP" altLang="en-US" sz="2100" dirty="0"/>
              <a:t>でのデータ転送スピード</a:t>
            </a:r>
            <a:endParaRPr lang="en-US" altLang="ja-JP" sz="2100" dirty="0"/>
          </a:p>
          <a:p>
            <a:pPr lvl="1"/>
            <a:endParaRPr lang="en-US" sz="2400" dirty="0"/>
          </a:p>
          <a:p>
            <a:pPr lvl="2"/>
            <a:endParaRPr lang="en-US" dirty="0">
              <a:solidFill>
                <a:schemeClr val="tx1"/>
              </a:solidFill>
            </a:endParaRPr>
          </a:p>
          <a:p>
            <a:pPr lvl="1"/>
            <a:endParaRPr lang="en-US" dirty="0"/>
          </a:p>
          <a:p>
            <a:pPr lvl="1"/>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53421" y="554799"/>
            <a:ext cx="4013514" cy="5924005"/>
          </a:xfrm>
          <a:prstGeom prst="rect">
            <a:avLst/>
          </a:prstGeom>
        </p:spPr>
      </p:pic>
    </p:spTree>
    <p:extLst>
      <p:ext uri="{BB962C8B-B14F-4D97-AF65-F5344CB8AC3E}">
        <p14:creationId xmlns:p14="http://schemas.microsoft.com/office/powerpoint/2010/main" val="1620669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014_DS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2015_PPT-WS_Template.potx" id="{2EBA3EC8-63DE-45D6-B199-73882D09E885}" vid="{5451D708-6210-406E-9530-7504169D44BB}"/>
    </a:ext>
  </a:extLst>
</a:theme>
</file>

<file path=ppt/theme/theme2.xml><?xml version="1.0" encoding="utf-8"?>
<a:theme xmlns:a="http://schemas.openxmlformats.org/drawingml/2006/main" name="1_2014_DS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2014_DS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b0f973ef-7055-45e9-b3a1-112ec7cb35cd" ContentTypeId="0x010100BC936F8B3C1F3645A6EBFEE94AAFC0F805"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Marketing Document" ma:contentTypeID="0x010100BC936F8B3C1F3645A6EBFEE94AAFC0F805002E02A8128D32A948B02DC9F17247B4CD" ma:contentTypeVersion="51" ma:contentTypeDescription="" ma:contentTypeScope="" ma:versionID="da57cb4565823da0d8277b6bbe76827c">
  <xsd:schema xmlns:xsd="http://www.w3.org/2001/XMLSchema" xmlns:xs="http://www.w3.org/2001/XMLSchema" xmlns:p="http://schemas.microsoft.com/office/2006/metadata/properties" xmlns:ns2="2f3c827a-098d-44bc-b48f-e8b55d19e0e6" xmlns:ns3="b26d885a-b7ba-4a62-9fc1-31b1ce32e62b" xmlns:ns4="http://schemas.microsoft.com/sharepoint/v4" xmlns:ns5="900cd39a-d286-4562-ae17-ee17814414c8" targetNamespace="http://schemas.microsoft.com/office/2006/metadata/properties" ma:root="true" ma:fieldsID="77adca47a00031d109cfc905a44f36c9" ns2:_="" ns3:_="" ns4:_="" ns5:_="">
    <xsd:import namespace="2f3c827a-098d-44bc-b48f-e8b55d19e0e6"/>
    <xsd:import namespace="b26d885a-b7ba-4a62-9fc1-31b1ce32e62b"/>
    <xsd:import namespace="http://schemas.microsoft.com/sharepoint/v4"/>
    <xsd:import namespace="900cd39a-d286-4562-ae17-ee17814414c8"/>
    <xsd:element name="properties">
      <xsd:complexType>
        <xsd:sequence>
          <xsd:element name="documentManagement">
            <xsd:complexType>
              <xsd:all>
                <xsd:element ref="ns2:Spectra_x0020_Only_x003f_" minOccurs="0"/>
                <xsd:element ref="ns2:_dlc_DocIdPersistId" minOccurs="0"/>
                <xsd:element ref="ns2:c8ef15f1d2844510a7d6a44991b19020" minOccurs="0"/>
                <xsd:element ref="ns2:TaxCatchAll" minOccurs="0"/>
                <xsd:element ref="ns2:TaxCatchAllLabel" minOccurs="0"/>
                <xsd:element ref="ns2:_dlc_DocId" minOccurs="0"/>
                <xsd:element ref="ns2:_dlc_DocIdUrl" minOccurs="0"/>
                <xsd:element ref="ns3:Owner"/>
                <xsd:element ref="ns3:Products" minOccurs="0"/>
                <xsd:element ref="ns3:Features" minOccurs="0"/>
                <xsd:element ref="ns3:Verticals" minOccurs="0"/>
                <xsd:element ref="ns3:Document_x0020_Types"/>
                <xsd:element ref="ns4:IconOverlay" minOccurs="0"/>
                <xsd:element ref="ns3:BlackPearl_x0020_Clients" minOccurs="0"/>
                <xsd:element ref="ns5:Sales_x0020_Training_x0020_Type" minOccurs="0"/>
                <xsd:element ref="ns5:a8b68ea58cb6407c9b577ce628a2e42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3c827a-098d-44bc-b48f-e8b55d19e0e6" elementFormDefault="qualified">
    <xsd:import namespace="http://schemas.microsoft.com/office/2006/documentManagement/types"/>
    <xsd:import namespace="http://schemas.microsoft.com/office/infopath/2007/PartnerControls"/>
    <xsd:element name="Spectra_x0020_Only_x003f_" ma:index="1" nillable="true" ma:displayName="Spectra Only?" ma:default="1" ma:internalName="Spectra_x0020_Only_x003F_">
      <xsd:simpleType>
        <xsd:restriction base="dms:Boolean"/>
      </xsd:simpleType>
    </xsd:element>
    <xsd:element name="_dlc_DocIdPersistId" ma:index="3" nillable="true" ma:displayName="Persist ID" ma:description="Keep ID on add." ma:hidden="true" ma:internalName="_dlc_DocIdPersistId" ma:readOnly="true">
      <xsd:simpleType>
        <xsd:restriction base="dms:Boolean"/>
      </xsd:simpleType>
    </xsd:element>
    <xsd:element name="c8ef15f1d2844510a7d6a44991b19020" ma:index="5" nillable="true" ma:taxonomy="true" ma:internalName="c8ef15f1d2844510a7d6a44991b19020" ma:taxonomyFieldName="spectra_dept" ma:displayName="Department - Global" ma:default="" ma:fieldId="{c8ef15f1-d284-4510-a7d6-a44991b19020}" ma:sspId="b0f973ef-7055-45e9-b3a1-112ec7cb35cd" ma:termSetId="76ed773b-960d-40ef-b15e-6f62c021433d" ma:anchorId="fc1e758a-c0e4-4d4e-a1b0-33be8b1a797a" ma:open="false" ma:isKeyword="false">
      <xsd:complexType>
        <xsd:sequence>
          <xsd:element ref="pc:Terms" minOccurs="0" maxOccurs="1"/>
        </xsd:sequence>
      </xsd:complexType>
    </xsd:element>
    <xsd:element name="TaxCatchAll" ma:index="6" nillable="true" ma:displayName="Taxonomy Catch All Column" ma:description="" ma:hidden="true" ma:list="{f5e65f71-3aa6-4965-8c7d-e8c7ec988d98}" ma:internalName="TaxCatchAll" ma:showField="CatchAllData" ma:web="f2270e06-6ed2-48f6-86f7-5735aac487de">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description="" ma:hidden="true" ma:list="{f5e65f71-3aa6-4965-8c7d-e8c7ec988d98}" ma:internalName="TaxCatchAllLabel" ma:readOnly="true" ma:showField="CatchAllDataLabel" ma:web="f2270e06-6ed2-48f6-86f7-5735aac487de">
      <xsd:complexType>
        <xsd:complexContent>
          <xsd:extension base="dms:MultiChoiceLookup">
            <xsd:sequence>
              <xsd:element name="Value" type="dms:Lookup" maxOccurs="unbounded" minOccurs="0" nillable="true"/>
            </xsd:sequence>
          </xsd:extension>
        </xsd:complexContent>
      </xsd:complex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26d885a-b7ba-4a62-9fc1-31b1ce32e62b" elementFormDefault="qualified">
    <xsd:import namespace="http://schemas.microsoft.com/office/2006/documentManagement/types"/>
    <xsd:import namespace="http://schemas.microsoft.com/office/infopath/2007/PartnerControls"/>
    <xsd:element name="Owner" ma:index="16" ma:displayName="Owner" ma:list="UserInfo" ma:SearchPeopleOnly="false" ma:SharePointGroup="0" ma:internalName="Owner"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Products" ma:index="17" nillable="true" ma:displayName="Products" ma:description="Products related to this resource" ma:internalName="Products">
      <xsd:complexType>
        <xsd:complexContent>
          <xsd:extension base="dms:MultiChoice">
            <xsd:sequence>
              <xsd:element name="Value" maxOccurs="unbounded" minOccurs="0" nillable="true">
                <xsd:simpleType>
                  <xsd:restriction base="dms:Choice">
                    <xsd:enumeration value="Spectra TFinity"/>
                    <xsd:enumeration value="Spectra T950"/>
                    <xsd:enumeration value="TSeries Enterprise (T200/T380/T680)"/>
                    <xsd:enumeration value="Spectra T120"/>
                    <xsd:enumeration value="Spectra T50e"/>
                    <xsd:enumeration value="Certified Tape Media"/>
                    <xsd:enumeration value="Verde"/>
                    <xsd:enumeration value="Verde DP/DPE"/>
                    <xsd:enumeration value="BlackPearl"/>
                    <xsd:enumeration value="DS3"/>
                    <xsd:enumeration value="ArcticBllue"/>
                  </xsd:restriction>
                </xsd:simpleType>
              </xsd:element>
            </xsd:sequence>
          </xsd:extension>
        </xsd:complexContent>
      </xsd:complexType>
    </xsd:element>
    <xsd:element name="Features" ma:index="18" nillable="true" ma:displayName="Features" ma:description="Product features related to this resource" ma:internalName="Features">
      <xsd:complexType>
        <xsd:complexContent>
          <xsd:extension base="dms:MultiChoice">
            <xsd:sequence>
              <xsd:element name="Value" maxOccurs="unbounded" minOccurs="0" nillable="true">
                <xsd:simpleType>
                  <xsd:restriction base="dms:Choice">
                    <xsd:enumeration value="BlueScale Environment"/>
                    <xsd:enumeration value="Data Integrity Verification"/>
                    <xsd:enumeration value="Encryption"/>
                    <xsd:enumeration value="LTO Tape Drives"/>
                    <xsd:enumeration value="Library Lifecycle Management"/>
                    <xsd:enumeration value="Low Power Consumption"/>
                    <xsd:enumeration value="Media Lifecycle Management"/>
                    <xsd:enumeration value="Self Maintenance"/>
                    <xsd:enumeration value="SpectraGuard Support"/>
                    <xsd:enumeration value="TS1140 Technology Tape Drives"/>
                    <xsd:enumeration value="TS1150 Technology Tape Drives"/>
                    <xsd:enumeration value="TranScale Architecture"/>
                  </xsd:restriction>
                </xsd:simpleType>
              </xsd:element>
            </xsd:sequence>
          </xsd:extension>
        </xsd:complexContent>
      </xsd:complexType>
    </xsd:element>
    <xsd:element name="Verticals" ma:index="19" nillable="true" ma:displayName="Verticals" ma:description="Verticals/lines of business related to this resource" ma:internalName="Verticals">
      <xsd:complexType>
        <xsd:complexContent>
          <xsd:extension base="dms:MultiChoice">
            <xsd:sequence>
              <xsd:element name="Value" maxOccurs="unbounded" minOccurs="0" nillable="true">
                <xsd:simpleType>
                  <xsd:restriction base="dms:Choice">
                    <xsd:enumeration value="Active Archive"/>
                    <xsd:enumeration value="Cloud Computing"/>
                    <xsd:enumeration value="Energy"/>
                    <xsd:enumeration value="Finance"/>
                    <xsd:enumeration value="Healthcare"/>
                    <xsd:enumeration value="Higher Education"/>
                    <xsd:enumeration value="High Performance Computing"/>
                    <xsd:enumeration value="Media &amp; Entertainment"/>
                    <xsd:enumeration value="SLED"/>
                    <xsd:enumeration value="Spectra Logic Federal"/>
                    <xsd:enumeration value="Video Surveillance"/>
                  </xsd:restriction>
                </xsd:simpleType>
              </xsd:element>
            </xsd:sequence>
          </xsd:extension>
        </xsd:complexContent>
      </xsd:complexType>
    </xsd:element>
    <xsd:element name="Document_x0020_Types" ma:index="20" ma:displayName="Document" ma:format="Dropdown" ma:internalName="Document_x0020_Types">
      <xsd:simpleType>
        <xsd:restriction base="dms:Choice">
          <xsd:enumeration value="Brochures &amp; Data Sheets"/>
          <xsd:enumeration value="Campaigns"/>
          <xsd:enumeration value="Case Study"/>
          <xsd:enumeration value="Channel"/>
          <xsd:enumeration value="Competitive Information"/>
          <xsd:enumeration value="Contracts and Agreements"/>
          <xsd:enumeration value="Corporate Information"/>
          <xsd:enumeration value="Customer Successes"/>
          <xsd:enumeration value="EMC Partner Information"/>
          <xsd:enumeration value="Email and Lead Generation Marketing"/>
          <xsd:enumeration value="End User Webinars"/>
          <xsd:enumeration value="In The Media"/>
          <xsd:enumeration value="Joint Customer Wins"/>
          <xsd:enumeration value="Logos"/>
          <xsd:enumeration value="Messaging &amp; Planning"/>
          <xsd:enumeration value="Network Diagram"/>
          <xsd:enumeration value="Partner Information"/>
          <xsd:enumeration value="Peacock Profiles"/>
          <xsd:enumeration value="Presentations"/>
          <xsd:enumeration value="Pricing Information"/>
          <xsd:enumeration value="Procedures and Policies"/>
          <xsd:enumeration value="Product Images"/>
          <xsd:enumeration value="Product Videos - Downloadable"/>
          <xsd:enumeration value="Reseller Webinars"/>
          <xsd:enumeration value="Rip &amp; Replace Program"/>
          <xsd:enumeration value="Sales Tools &amp; Calculators"/>
          <xsd:enumeration value="Sales Training"/>
          <xsd:enumeration value="SpectraEDGE Info"/>
          <xsd:enumeration value="Tech Talks"/>
          <xsd:enumeration value="Technical Product Overview"/>
          <xsd:enumeration value="Templates"/>
          <xsd:enumeration value="Videos"/>
          <xsd:enumeration value="Visio Objects"/>
          <xsd:enumeration value="White Papers"/>
        </xsd:restriction>
      </xsd:simpleType>
    </xsd:element>
    <xsd:element name="BlackPearl_x0020_Clients" ma:index="22" nillable="true" ma:displayName="BlackPearl Clients" ma:format="Dropdown" ma:internalName="BlackPearl_x0020_Clients">
      <xsd:simpleType>
        <xsd:restriction base="dms:Choice">
          <xsd:enumeration value="DS3 Browser"/>
          <xsd:enumeration value="Hadoop"/>
          <xsd:enumeration value="NFI"/>
          <xsd:enumeration value="Empress eMAM"/>
          <xsd:enumeration value="AVID Interplay PAM + Interplay Archive"/>
          <xsd:enumeration value="Java CLI"/>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1"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0cd39a-d286-4562-ae17-ee17814414c8" elementFormDefault="qualified">
    <xsd:import namespace="http://schemas.microsoft.com/office/2006/documentManagement/types"/>
    <xsd:import namespace="http://schemas.microsoft.com/office/infopath/2007/PartnerControls"/>
    <xsd:element name="Sales_x0020_Training_x0020_Type" ma:index="23" nillable="true" ma:displayName="Sales Training Type" ma:default="MMT" ma:format="Dropdown" ma:internalName="Sales_x0020_Training_x0020_Type">
      <xsd:simpleType>
        <xsd:restriction base="dms:Choice">
          <xsd:enumeration value="MMT"/>
          <xsd:enumeration value="FMT"/>
          <xsd:enumeration value="January Regionals"/>
          <xsd:enumeration value="Kickoff"/>
          <xsd:enumeration value="General"/>
        </xsd:restriction>
      </xsd:simpleType>
    </xsd:element>
    <xsd:element name="a8b68ea58cb6407c9b577ce628a2e426" ma:index="25" nillable="true" ma:taxonomy="true" ma:internalName="a8b68ea58cb6407c9b577ce628a2e426" ma:taxonomyFieldName="Year" ma:displayName="Year" ma:default="" ma:fieldId="{a8b68ea5-8cb6-407c-9b57-7ce628a2e426}" ma:sspId="b0f973ef-7055-45e9-b3a1-112ec7cb35cd" ma:termSetId="76ed773b-960d-40ef-b15e-6f62c021433d" ma:anchorId="3f9cd4b3-21df-4f85-8675-575c2d0eda75"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customXsn xmlns="http://schemas.microsoft.com/office/2006/metadata/customXsn">
  <xsnLocation/>
  <cached>True</cached>
  <openByDefault>True</openByDefault>
  <xsnScope/>
</customXsn>
</file>

<file path=customXml/item6.xml><?xml version="1.0" encoding="utf-8"?>
<p:properties xmlns:p="http://schemas.microsoft.com/office/2006/metadata/properties" xmlns:xsi="http://www.w3.org/2001/XMLSchema-instance" xmlns:pc="http://schemas.microsoft.com/office/infopath/2007/PartnerControls">
  <documentManagement>
    <Owner xmlns="b26d885a-b7ba-4a62-9fc1-31b1ce32e62b">
      <UserInfo>
        <DisplayName>Bob Cone</DisplayName>
        <AccountId>316</AccountId>
        <AccountType/>
      </UserInfo>
    </Owner>
    <a8b68ea58cb6407c9b577ce628a2e426 xmlns="900cd39a-d286-4562-ae17-ee17814414c8">
      <Terms xmlns="http://schemas.microsoft.com/office/infopath/2007/PartnerControls"/>
    </a8b68ea58cb6407c9b577ce628a2e426>
    <BlackPearl_x0020_Clients xmlns="b26d885a-b7ba-4a62-9fc1-31b1ce32e62b" xsi:nil="true"/>
    <TaxCatchAll xmlns="2f3c827a-098d-44bc-b48f-e8b55d19e0e6"/>
    <IconOverlay xmlns="http://schemas.microsoft.com/sharepoint/v4" xsi:nil="true"/>
    <Products xmlns="b26d885a-b7ba-4a62-9fc1-31b1ce32e62b">
      <Value>Spectra TFinity</Value>
      <Value>Spectra T950</Value>
      <Value>TSeries Enterprise (T200/T380/T680)</Value>
      <Value>Spectra T120</Value>
      <Value>Spectra T50e</Value>
      <Value>Certified Tape Media</Value>
      <Value>Verde</Value>
      <Value>Verde DP/DPE</Value>
      <Value>BlackPearl</Value>
      <Value>DS3</Value>
      <Value>ArcticBllue</Value>
    </Products>
    <Verticals xmlns="b26d885a-b7ba-4a62-9fc1-31b1ce32e62b"/>
    <Sales_x0020_Training_x0020_Type xmlns="900cd39a-d286-4562-ae17-ee17814414c8">General</Sales_x0020_Training_x0020_Type>
    <Document_x0020_Types xmlns="b26d885a-b7ba-4a62-9fc1-31b1ce32e62b">Corporate Information</Document_x0020_Types>
    <c8ef15f1d2844510a7d6a44991b19020 xmlns="2f3c827a-098d-44bc-b48f-e8b55d19e0e6">
      <Terms xmlns="http://schemas.microsoft.com/office/infopath/2007/PartnerControls"/>
    </c8ef15f1d2844510a7d6a44991b19020>
    <Spectra_x0020_Only_x003f_ xmlns="2f3c827a-098d-44bc-b48f-e8b55d19e0e6">true</Spectra_x0020_Only_x003f_>
    <Features xmlns="b26d885a-b7ba-4a62-9fc1-31b1ce32e62b"/>
    <_dlc_DocId xmlns="2f3c827a-098d-44bc-b48f-e8b55d19e0e6">JFC3CN35ZDUV-237-371</_dlc_DocId>
    <_dlc_DocIdUrl xmlns="2f3c827a-098d-44bc-b48f-e8b55d19e0e6">
      <Url>http://spot/corp/marketing/_layouts/DocIdRedir.aspx?ID=JFC3CN35ZDUV-237-371</Url>
      <Description>JFC3CN35ZDUV-237-371</Description>
    </_dlc_DocIdUrl>
  </documentManagement>
</p:properties>
</file>

<file path=customXml/itemProps1.xml><?xml version="1.0" encoding="utf-8"?>
<ds:datastoreItem xmlns:ds="http://schemas.openxmlformats.org/officeDocument/2006/customXml" ds:itemID="{4BC256FE-A330-4194-957E-0968E4B2363E}">
  <ds:schemaRefs>
    <ds:schemaRef ds:uri="http://schemas.microsoft.com/sharepoint/events"/>
  </ds:schemaRefs>
</ds:datastoreItem>
</file>

<file path=customXml/itemProps2.xml><?xml version="1.0" encoding="utf-8"?>
<ds:datastoreItem xmlns:ds="http://schemas.openxmlformats.org/officeDocument/2006/customXml" ds:itemID="{267C6EFC-D302-4DF7-A2FE-351B31D6A313}">
  <ds:schemaRefs>
    <ds:schemaRef ds:uri="Microsoft.SharePoint.Taxonomy.ContentTypeSync"/>
  </ds:schemaRefs>
</ds:datastoreItem>
</file>

<file path=customXml/itemProps3.xml><?xml version="1.0" encoding="utf-8"?>
<ds:datastoreItem xmlns:ds="http://schemas.openxmlformats.org/officeDocument/2006/customXml" ds:itemID="{2C8074C8-DDF3-404F-AC15-AB8CC78F3461}">
  <ds:schemaRefs>
    <ds:schemaRef ds:uri="http://schemas.microsoft.com/sharepoint/v3/contenttype/forms"/>
  </ds:schemaRefs>
</ds:datastoreItem>
</file>

<file path=customXml/itemProps4.xml><?xml version="1.0" encoding="utf-8"?>
<ds:datastoreItem xmlns:ds="http://schemas.openxmlformats.org/officeDocument/2006/customXml" ds:itemID="{EE455B0C-9606-44B0-889F-8AA7722893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3c827a-098d-44bc-b48f-e8b55d19e0e6"/>
    <ds:schemaRef ds:uri="b26d885a-b7ba-4a62-9fc1-31b1ce32e62b"/>
    <ds:schemaRef ds:uri="http://schemas.microsoft.com/sharepoint/v4"/>
    <ds:schemaRef ds:uri="900cd39a-d286-4562-ae17-ee17814414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153FB3AB-7C28-4AEA-B437-4BF913F06E59}">
  <ds:schemaRefs>
    <ds:schemaRef ds:uri="http://schemas.microsoft.com/office/2006/metadata/customXsn"/>
  </ds:schemaRefs>
</ds:datastoreItem>
</file>

<file path=customXml/itemProps6.xml><?xml version="1.0" encoding="utf-8"?>
<ds:datastoreItem xmlns:ds="http://schemas.openxmlformats.org/officeDocument/2006/customXml" ds:itemID="{4CE8AE82-2A0E-4343-9CBB-B02F44DFBB4A}">
  <ds:schemaRefs>
    <ds:schemaRef ds:uri="http://purl.org/dc/dcmitype/"/>
    <ds:schemaRef ds:uri="b26d885a-b7ba-4a62-9fc1-31b1ce32e62b"/>
    <ds:schemaRef ds:uri="http://schemas.microsoft.com/office/2006/documentManagement/types"/>
    <ds:schemaRef ds:uri="2f3c827a-098d-44bc-b48f-e8b55d19e0e6"/>
    <ds:schemaRef ds:uri="900cd39a-d286-4562-ae17-ee17814414c8"/>
    <ds:schemaRef ds:uri="http://schemas.microsoft.com/office/infopath/2007/PartnerControls"/>
    <ds:schemaRef ds:uri="http://www.w3.org/XML/1998/namespace"/>
    <ds:schemaRef ds:uri="http://schemas.openxmlformats.org/package/2006/metadata/core-properties"/>
    <ds:schemaRef ds:uri="http://purl.org/dc/elements/1.1/"/>
    <ds:schemaRef ds:uri="http://schemas.microsoft.com/sharepoint/v4"/>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3488</TotalTime>
  <Words>4188</Words>
  <Application>Microsoft Office PowerPoint</Application>
  <PresentationFormat>Widescreen</PresentationFormat>
  <Paragraphs>332</Paragraphs>
  <Slides>36</Slides>
  <Notes>20</Notes>
  <HiddenSlides>0</HiddenSlides>
  <MMClips>1</MMClips>
  <ScaleCrop>false</ScaleCrop>
  <HeadingPairs>
    <vt:vector size="8"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36</vt:i4>
      </vt:variant>
    </vt:vector>
  </HeadingPairs>
  <TitlesOfParts>
    <vt:vector size="45" baseType="lpstr">
      <vt:lpstr>ＭＳ Ｐゴシック</vt:lpstr>
      <vt:lpstr>Arial</vt:lpstr>
      <vt:lpstr>Calibri</vt:lpstr>
      <vt:lpstr>Myriad Pro</vt:lpstr>
      <vt:lpstr>Wingdings</vt:lpstr>
      <vt:lpstr>2014_DSETemplate</vt:lpstr>
      <vt:lpstr>1_2014_DSETemplate</vt:lpstr>
      <vt:lpstr>2_2014_DSETemplate</vt:lpstr>
      <vt:lpstr>Photo Editor Photo</vt:lpstr>
      <vt:lpstr>PowerPoint Presentation</vt:lpstr>
      <vt:lpstr>インストール &gt; ワールドワイドで、22,000件のシステム導入</vt:lpstr>
      <vt:lpstr>Independent Software Vendor Partners </vt:lpstr>
      <vt:lpstr>Spectra Tape Libraries </vt:lpstr>
      <vt:lpstr>PowerPoint Presentation</vt:lpstr>
      <vt:lpstr>Spectra Stack Tape Library</vt:lpstr>
      <vt:lpstr>Spectra Stackテープライブラリーの紹介</vt:lpstr>
      <vt:lpstr>Scalable Design for Today’s Modern Storage Architecture</vt:lpstr>
      <vt:lpstr>Spectra Stack 拡張性</vt:lpstr>
      <vt:lpstr>Designed for Simplicity</vt:lpstr>
      <vt:lpstr>BlueVision - Integrated Library Management Software Adapted From Spectra Enterprise BlueScale </vt:lpstr>
      <vt:lpstr>Easy Access to Tapes</vt:lpstr>
      <vt:lpstr>BlueVision Camera</vt:lpstr>
      <vt:lpstr>Transcale to Spectra Enterprise Libraries</vt:lpstr>
      <vt:lpstr>T Series Tape Libraries</vt:lpstr>
      <vt:lpstr>TFinity の拡張性について</vt:lpstr>
      <vt:lpstr>3種類のテープ技術の共存が可能</vt:lpstr>
      <vt:lpstr>T-Series ライブラリーの2つの大きな利点</vt:lpstr>
      <vt:lpstr>PowerPoint Presentation</vt:lpstr>
      <vt:lpstr>BlueScale Reduces Cost And Ensures Data Integrity</vt:lpstr>
      <vt:lpstr>Shared Library Services: 運用コストの削減</vt:lpstr>
      <vt:lpstr>Capacity on Demand (COD): 運用コストの削減</vt:lpstr>
      <vt:lpstr>事前対策のライブラリーライフサイクル管理 (“LLM”)</vt:lpstr>
      <vt:lpstr>事前対策なドライブの健全性レポート</vt:lpstr>
      <vt:lpstr>ドライブのライフサイクル管理</vt:lpstr>
      <vt:lpstr>事前対策なメディアの健全性レポート</vt:lpstr>
      <vt:lpstr>メディアのライフサイクル管理</vt:lpstr>
      <vt:lpstr>Data Integrity Verification Ensures Data Integrity</vt:lpstr>
      <vt:lpstr>簡単でコスト不要の暗号化キーの管理</vt:lpstr>
      <vt:lpstr>PowerPoint Presentation</vt:lpstr>
      <vt:lpstr>BlueScale Vision Increases Reliability and Lowers Cost</vt:lpstr>
      <vt:lpstr>Thank You!</vt:lpstr>
      <vt:lpstr>Spectra® T950</vt:lpstr>
      <vt:lpstr>Spectra T950 Library</vt:lpstr>
      <vt:lpstr>T950 Scalability</vt:lpstr>
      <vt:lpstr>PowerPoint Presentation</vt:lpstr>
    </vt:vector>
  </TitlesOfParts>
  <Company>Spectra Logic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Bob Cone</dc:creator>
  <cp:lastModifiedBy>kadono</cp:lastModifiedBy>
  <cp:revision>130</cp:revision>
  <dcterms:created xsi:type="dcterms:W3CDTF">2015-10-23T22:37:44Z</dcterms:created>
  <dcterms:modified xsi:type="dcterms:W3CDTF">2020-10-20T05:06:14Z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0x010100BC936F8B3C1F3645A6EBFEE94AAFC0F805002E02A8128D32A948B02DC9F17247B4CD</vt:lpwstr>
  </property>
  <property fmtid="{D5CDD505-2E9C-101B-9397-08002B2CF9AE}" pid="3" name="_dlc_DocIdItemGuid">
    <vt:lpwstr>b2ce49b3-878a-45e3-a424-d0a897eafabd</vt:lpwstr>
  </property>
  <property fmtid="{D5CDD505-2E9C-101B-9397-08002B2CF9AE}" pid="4" name="spectra_dept">
    <vt:lpwstr/>
  </property>
  <property fmtid="{D5CDD505-2E9C-101B-9397-08002B2CF9AE}" pid="5" name="Year">
    <vt:lpwstr/>
  </property>
</Properties>
</file>