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90" r:id="rId2"/>
    <p:sldId id="299" r:id="rId3"/>
    <p:sldId id="312" r:id="rId4"/>
    <p:sldId id="331" r:id="rId5"/>
    <p:sldId id="310" r:id="rId6"/>
    <p:sldId id="311" r:id="rId7"/>
    <p:sldId id="300" r:id="rId8"/>
    <p:sldId id="329" r:id="rId9"/>
    <p:sldId id="330" r:id="rId10"/>
    <p:sldId id="328" r:id="rId11"/>
    <p:sldId id="322" r:id="rId12"/>
    <p:sldId id="304" r:id="rId13"/>
    <p:sldId id="324" r:id="rId14"/>
    <p:sldId id="321" r:id="rId15"/>
    <p:sldId id="301" r:id="rId16"/>
    <p:sldId id="305" r:id="rId17"/>
    <p:sldId id="306" r:id="rId18"/>
    <p:sldId id="302" r:id="rId19"/>
    <p:sldId id="307" r:id="rId20"/>
    <p:sldId id="316" r:id="rId21"/>
    <p:sldId id="320" r:id="rId22"/>
    <p:sldId id="318" r:id="rId23"/>
    <p:sldId id="317" r:id="rId24"/>
    <p:sldId id="319" r:id="rId25"/>
    <p:sldId id="313" r:id="rId26"/>
    <p:sldId id="308" r:id="rId27"/>
    <p:sldId id="314" r:id="rId28"/>
    <p:sldId id="325" r:id="rId29"/>
    <p:sldId id="326" r:id="rId30"/>
    <p:sldId id="309" r:id="rId31"/>
    <p:sldId id="303" r:id="rId32"/>
    <p:sldId id="315" r:id="rId33"/>
    <p:sldId id="270" r:id="rId34"/>
    <p:sldId id="323" r:id="rId35"/>
  </p:sldIdLst>
  <p:sldSz cx="9144000" cy="5143500" type="screen16x9"/>
  <p:notesSz cx="7281863" cy="10412413"/>
  <p:embeddedFontLst>
    <p:embeddedFont>
      <p:font typeface="PT Sans Bold" panose="020B0600070205080204" charset="0"/>
      <p:bold r:id="rId38"/>
    </p:embeddedFont>
    <p:embeddedFont>
      <p:font typeface="PT Sans" panose="020B0503020203020204" pitchFamily="34" charset="0"/>
      <p:regular r:id="rId39"/>
      <p:bold r:id="rId40"/>
      <p:italic r:id="rId41"/>
      <p:boldItalic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484">
          <p15:clr>
            <a:srgbClr val="A4A3A4"/>
          </p15:clr>
        </p15:guide>
        <p15:guide id="2" pos="21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79" userDrawn="1">
          <p15:clr>
            <a:srgbClr val="A4A3A4"/>
          </p15:clr>
        </p15:guide>
        <p15:guide id="2" pos="229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21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96" autoAdjust="0"/>
    <p:restoredTop sz="94627" autoAdjust="0"/>
  </p:normalViewPr>
  <p:slideViewPr>
    <p:cSldViewPr>
      <p:cViewPr varScale="1">
        <p:scale>
          <a:sx n="171" d="100"/>
          <a:sy n="171" d="100"/>
        </p:scale>
        <p:origin x="156" y="288"/>
      </p:cViewPr>
      <p:guideLst>
        <p:guide orient="horz" pos="1484"/>
        <p:guide pos="21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91" d="100"/>
          <a:sy n="91" d="100"/>
        </p:scale>
        <p:origin x="-3762" y="-114"/>
      </p:cViewPr>
      <p:guideLst>
        <p:guide orient="horz" pos="3279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55691" cy="520056"/>
          </a:xfrm>
          <a:prstGeom prst="rect">
            <a:avLst/>
          </a:prstGeom>
        </p:spPr>
        <p:txBody>
          <a:bodyPr vert="horz" lIns="93329" tIns="46664" rIns="93329" bIns="46664" rtlCol="0"/>
          <a:lstStyle>
            <a:lvl1pPr algn="l">
              <a:defRPr sz="1200"/>
            </a:lvl1pPr>
          </a:lstStyle>
          <a:p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124545" y="0"/>
            <a:ext cx="3155691" cy="520056"/>
          </a:xfrm>
          <a:prstGeom prst="rect">
            <a:avLst/>
          </a:prstGeom>
        </p:spPr>
        <p:txBody>
          <a:bodyPr vert="horz" lIns="93329" tIns="46664" rIns="93329" bIns="46664" rtlCol="0"/>
          <a:lstStyle>
            <a:lvl1pPr algn="r">
              <a:defRPr sz="1200"/>
            </a:lvl1pPr>
          </a:lstStyle>
          <a:p>
            <a:fld id="{4FC172B3-935E-4A08-8FF7-7777B04B75F5}" type="datetimeFigureOut">
              <a:rPr lang="de-DE" smtClean="0">
                <a:latin typeface="PT Sans" panose="020B0503020203020204" pitchFamily="34" charset="0"/>
              </a:rPr>
              <a:pPr/>
              <a:t>27.11.2020</a:t>
            </a:fld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890742"/>
            <a:ext cx="3155691" cy="520056"/>
          </a:xfrm>
          <a:prstGeom prst="rect">
            <a:avLst/>
          </a:prstGeom>
        </p:spPr>
        <p:txBody>
          <a:bodyPr vert="horz" lIns="93329" tIns="46664" rIns="93329" bIns="46664" rtlCol="0" anchor="b"/>
          <a:lstStyle>
            <a:lvl1pPr algn="l">
              <a:defRPr sz="1200"/>
            </a:lvl1pPr>
          </a:lstStyle>
          <a:p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124545" y="9890742"/>
            <a:ext cx="3155691" cy="520056"/>
          </a:xfrm>
          <a:prstGeom prst="rect">
            <a:avLst/>
          </a:prstGeom>
        </p:spPr>
        <p:txBody>
          <a:bodyPr vert="horz" lIns="93329" tIns="46664" rIns="93329" bIns="46664" rtlCol="0" anchor="b"/>
          <a:lstStyle>
            <a:lvl1pPr algn="r">
              <a:defRPr sz="1200"/>
            </a:lvl1pPr>
          </a:lstStyle>
          <a:p>
            <a:fld id="{FC47DC32-13B9-43DB-B51E-342161CFFBB9}" type="slidenum">
              <a:rPr lang="de-DE" smtClean="0">
                <a:latin typeface="PT Sans" panose="020B0503020203020204" pitchFamily="34" charset="0"/>
              </a:rPr>
              <a:pPr/>
              <a:t>‹#›</a:t>
            </a:fld>
            <a:endParaRPr lang="de-DE" dirty="0"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497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54722" cy="521204"/>
          </a:xfrm>
          <a:prstGeom prst="rect">
            <a:avLst/>
          </a:prstGeom>
        </p:spPr>
        <p:txBody>
          <a:bodyPr vert="horz" lIns="97481" tIns="48741" rIns="97481" bIns="48741" rtlCol="0"/>
          <a:lstStyle>
            <a:lvl1pPr algn="l">
              <a:defRPr sz="1300">
                <a:latin typeface="PT Sans" panose="020B0503020203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125406" y="1"/>
            <a:ext cx="3154722" cy="521204"/>
          </a:xfrm>
          <a:prstGeom prst="rect">
            <a:avLst/>
          </a:prstGeom>
        </p:spPr>
        <p:txBody>
          <a:bodyPr vert="horz" lIns="97481" tIns="48741" rIns="97481" bIns="48741" rtlCol="0"/>
          <a:lstStyle>
            <a:lvl1pPr algn="r">
              <a:defRPr sz="1300">
                <a:latin typeface="PT Sans" panose="020B0503020203020204" pitchFamily="34" charset="0"/>
              </a:defRPr>
            </a:lvl1pPr>
          </a:lstStyle>
          <a:p>
            <a:fld id="{15F42549-861A-4ACA-BE09-C5A8D05F2135}" type="datetimeFigureOut">
              <a:rPr lang="de-DE" smtClean="0"/>
              <a:pPr/>
              <a:t>27.11.2020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69863" y="781050"/>
            <a:ext cx="6942137" cy="3905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481" tIns="48741" rIns="97481" bIns="48741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28013" y="4945606"/>
            <a:ext cx="5825837" cy="4685835"/>
          </a:xfrm>
          <a:prstGeom prst="rect">
            <a:avLst/>
          </a:prstGeom>
        </p:spPr>
        <p:txBody>
          <a:bodyPr vert="horz" lIns="97481" tIns="48741" rIns="97481" bIns="48741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889545"/>
            <a:ext cx="3154722" cy="521203"/>
          </a:xfrm>
          <a:prstGeom prst="rect">
            <a:avLst/>
          </a:prstGeom>
        </p:spPr>
        <p:txBody>
          <a:bodyPr vert="horz" lIns="97481" tIns="48741" rIns="97481" bIns="48741" rtlCol="0" anchor="b"/>
          <a:lstStyle>
            <a:lvl1pPr algn="l">
              <a:defRPr sz="1300">
                <a:latin typeface="PT Sans" panose="020B0503020203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125406" y="9889545"/>
            <a:ext cx="3154722" cy="521203"/>
          </a:xfrm>
          <a:prstGeom prst="rect">
            <a:avLst/>
          </a:prstGeom>
        </p:spPr>
        <p:txBody>
          <a:bodyPr vert="horz" lIns="97481" tIns="48741" rIns="97481" bIns="48741" rtlCol="0" anchor="b"/>
          <a:lstStyle>
            <a:lvl1pPr algn="r">
              <a:defRPr sz="1300">
                <a:latin typeface="PT Sans" panose="020B0503020203020204" pitchFamily="34" charset="0"/>
              </a:defRPr>
            </a:lvl1pPr>
          </a:lstStyle>
          <a:p>
            <a:fld id="{080D266B-EF8C-4B5B-8E58-6F49E581352D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5210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266B-EF8C-4B5B-8E58-6F49E581352D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1007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0D266B-EF8C-4B5B-8E58-6F49E581352D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9915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fang mit PoINT ohne Seitenz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1000153" cy="720000"/>
          </a:xfrm>
          <a:prstGeom prst="rect">
            <a:avLst/>
          </a:prstGeom>
        </p:spPr>
      </p:pic>
      <p:sp>
        <p:nvSpPr>
          <p:cNvPr id="12" name="Text Box 16"/>
          <p:cNvSpPr txBox="1">
            <a:spLocks noChangeArrowheads="1"/>
          </p:cNvSpPr>
          <p:nvPr userDrawn="1"/>
        </p:nvSpPr>
        <p:spPr bwMode="auto">
          <a:xfrm>
            <a:off x="179388" y="4789246"/>
            <a:ext cx="2952452" cy="30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6016" tIns="28008" rIns="56016" bIns="28008">
            <a:spAutoFit/>
          </a:bodyPr>
          <a:lstStyle/>
          <a:p>
            <a:pPr defTabSz="911225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 spc="100" dirty="0">
                <a:latin typeface="PT Sans" pitchFamily="34" charset="0"/>
                <a:cs typeface="+mn-cs"/>
              </a:rPr>
              <a:t>© </a:t>
            </a:r>
            <a:r>
              <a:rPr lang="en-US" sz="800" spc="0" baseline="0" dirty="0" smtClean="0">
                <a:latin typeface="PT Sans" pitchFamily="34" charset="0"/>
                <a:cs typeface="+mn-cs"/>
              </a:rPr>
              <a:t>2020</a:t>
            </a:r>
            <a:r>
              <a:rPr lang="en-US" sz="800" spc="100" dirty="0" smtClean="0">
                <a:latin typeface="PT Sans" pitchFamily="34" charset="0"/>
                <a:cs typeface="+mn-cs"/>
              </a:rPr>
              <a:t> </a:t>
            </a:r>
            <a:r>
              <a:rPr lang="de-DE" sz="800" spc="0" noProof="0" dirty="0" smtClean="0">
                <a:latin typeface="PT Sans" panose="020B0503020203020204" pitchFamily="34" charset="0"/>
                <a:cs typeface="+mn-cs"/>
              </a:rPr>
              <a:t>PoINT</a:t>
            </a: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 Software &amp; </a:t>
            </a:r>
            <a:r>
              <a:rPr lang="en-US" sz="800" spc="0" dirty="0">
                <a:latin typeface="PT Sans" panose="020B0503020203020204" pitchFamily="34" charset="0"/>
                <a:cs typeface="+mn-cs"/>
              </a:rPr>
              <a:t>Systems </a:t>
            </a: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GmbH</a:t>
            </a:r>
            <a:br>
              <a:rPr lang="en-US" sz="800" spc="0" dirty="0" smtClean="0">
                <a:latin typeface="PT Sans" panose="020B0503020203020204" pitchFamily="34" charset="0"/>
                <a:cs typeface="+mn-cs"/>
              </a:rPr>
            </a:b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All rights reserved.</a:t>
            </a:r>
            <a:endParaRPr lang="en-US" sz="800" spc="0" dirty="0">
              <a:latin typeface="PT Sans" panose="020B0503020203020204" pitchFamily="34" charset="0"/>
              <a:cs typeface="+mn-cs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 userDrawn="1"/>
        </p:nvSpPr>
        <p:spPr bwMode="auto">
          <a:xfrm>
            <a:off x="7092280" y="4758468"/>
            <a:ext cx="1908175" cy="3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6016" tIns="28008" rIns="56016" bIns="28008">
            <a:spAutoFit/>
          </a:bodyPr>
          <a:lstStyle/>
          <a:p>
            <a:pPr algn="r" defTabSz="911225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000" b="0" spc="0" dirty="0" smtClean="0">
                <a:latin typeface="PT Sans" panose="020B0503020203020204" pitchFamily="34" charset="0"/>
                <a:cs typeface="+mn-cs"/>
              </a:rPr>
              <a:t>www.point.de</a:t>
            </a:r>
            <a:br>
              <a:rPr lang="en-US" sz="1000" b="0" spc="0" dirty="0" smtClean="0">
                <a:latin typeface="PT Sans" panose="020B0503020203020204" pitchFamily="34" charset="0"/>
                <a:cs typeface="+mn-cs"/>
              </a:rPr>
            </a:b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Confidential</a:t>
            </a:r>
            <a:endParaRPr lang="en-US" sz="800" spc="0" dirty="0">
              <a:latin typeface="PT Sans" panose="020B0503020203020204" pitchFamily="34" charset="0"/>
              <a:cs typeface="+mn-cs"/>
            </a:endParaRPr>
          </a:p>
        </p:txBody>
      </p:sp>
      <p:cxnSp>
        <p:nvCxnSpPr>
          <p:cNvPr id="21" name="Gerade Verbindung 20"/>
          <p:cNvCxnSpPr/>
          <p:nvPr userDrawn="1"/>
        </p:nvCxnSpPr>
        <p:spPr>
          <a:xfrm>
            <a:off x="0" y="4731990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 userDrawn="1"/>
        </p:nvCxnSpPr>
        <p:spPr>
          <a:xfrm>
            <a:off x="508" y="951570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el 46"/>
          <p:cNvSpPr txBox="1">
            <a:spLocks/>
          </p:cNvSpPr>
          <p:nvPr userDrawn="1"/>
        </p:nvSpPr>
        <p:spPr>
          <a:xfrm>
            <a:off x="508" y="195486"/>
            <a:ext cx="9107996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de-DE" sz="2800" dirty="0" smtClean="0">
                <a:latin typeface="PT Sans Bold" panose="020B0703020203020204" pitchFamily="34" charset="0"/>
              </a:rPr>
              <a:t>PoINT</a:t>
            </a:r>
            <a:r>
              <a:rPr lang="de-DE" sz="2800" baseline="0" dirty="0" smtClean="0">
                <a:latin typeface="PT Sans Bold" panose="020B0703020203020204" pitchFamily="34" charset="0"/>
              </a:rPr>
              <a:t> Archival Gateway</a:t>
            </a:r>
            <a:endParaRPr lang="de-DE" sz="1800" dirty="0">
              <a:latin typeface="PT Sans Bold" panose="020B07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55748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fang mit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1000153" cy="720000"/>
          </a:xfrm>
          <a:prstGeom prst="rect">
            <a:avLst/>
          </a:prstGeom>
        </p:spPr>
      </p:pic>
      <p:sp>
        <p:nvSpPr>
          <p:cNvPr id="12" name="Text Box 16"/>
          <p:cNvSpPr txBox="1">
            <a:spLocks noChangeArrowheads="1"/>
          </p:cNvSpPr>
          <p:nvPr userDrawn="1"/>
        </p:nvSpPr>
        <p:spPr bwMode="auto">
          <a:xfrm>
            <a:off x="179388" y="4803998"/>
            <a:ext cx="2952452" cy="30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6016" tIns="28008" rIns="56016" bIns="28008">
            <a:spAutoFit/>
          </a:bodyPr>
          <a:lstStyle/>
          <a:p>
            <a:pPr defTabSz="911225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 spc="100" dirty="0">
                <a:latin typeface="PT Sans" pitchFamily="34" charset="0"/>
                <a:cs typeface="+mn-cs"/>
              </a:rPr>
              <a:t>© </a:t>
            </a:r>
            <a:r>
              <a:rPr lang="en-US" sz="800" spc="0" baseline="0" dirty="0" smtClean="0">
                <a:latin typeface="PT Sans" pitchFamily="34" charset="0"/>
                <a:cs typeface="+mn-cs"/>
              </a:rPr>
              <a:t>2019</a:t>
            </a:r>
            <a:r>
              <a:rPr lang="en-US" sz="800" spc="100" dirty="0" smtClean="0">
                <a:latin typeface="PT Sans" pitchFamily="34" charset="0"/>
                <a:cs typeface="+mn-cs"/>
              </a:rPr>
              <a:t> </a:t>
            </a:r>
            <a:r>
              <a:rPr lang="de-DE" sz="800" spc="0" noProof="0" dirty="0" smtClean="0">
                <a:latin typeface="PT Sans" panose="020B0503020203020204" pitchFamily="34" charset="0"/>
                <a:cs typeface="+mn-cs"/>
              </a:rPr>
              <a:t>PoINT</a:t>
            </a: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 Software &amp; </a:t>
            </a:r>
            <a:r>
              <a:rPr lang="en-US" sz="800" spc="0" dirty="0">
                <a:latin typeface="PT Sans" panose="020B0503020203020204" pitchFamily="34" charset="0"/>
                <a:cs typeface="+mn-cs"/>
              </a:rPr>
              <a:t>Systems </a:t>
            </a: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GmbH</a:t>
            </a:r>
            <a:br>
              <a:rPr lang="en-US" sz="800" spc="0" dirty="0" smtClean="0">
                <a:latin typeface="PT Sans" panose="020B0503020203020204" pitchFamily="34" charset="0"/>
                <a:cs typeface="+mn-cs"/>
              </a:rPr>
            </a:b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All rights reserved.</a:t>
            </a:r>
            <a:endParaRPr lang="en-US" sz="800" spc="0" dirty="0">
              <a:latin typeface="PT Sans" panose="020B0503020203020204" pitchFamily="34" charset="0"/>
              <a:cs typeface="+mn-cs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 userDrawn="1"/>
        </p:nvSpPr>
        <p:spPr bwMode="auto">
          <a:xfrm>
            <a:off x="4283968" y="4803998"/>
            <a:ext cx="576064" cy="21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6016" tIns="28008" rIns="56016" bIns="28008">
            <a:spAutoFit/>
          </a:bodyPr>
          <a:lstStyle/>
          <a:p>
            <a:pPr algn="ctr" defTabSz="911225" fontAlgn="auto">
              <a:spcBef>
                <a:spcPct val="50000"/>
              </a:spcBef>
              <a:spcAft>
                <a:spcPts val="0"/>
              </a:spcAft>
              <a:defRPr/>
            </a:pPr>
            <a:fld id="{D16DE9BE-06CA-4F42-BABB-E29E811B36C6}" type="slidenum">
              <a:rPr lang="en-US" sz="1000" spc="0" smtClean="0">
                <a:latin typeface="PT Sans" panose="020B0503020203020204" pitchFamily="34" charset="0"/>
                <a:cs typeface="+mn-cs"/>
              </a:rPr>
              <a:pPr algn="ctr" defTabSz="911225" fontAlgn="auto">
                <a:spcBef>
                  <a:spcPct val="5000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spc="0" dirty="0">
              <a:latin typeface="PT Sans" panose="020B0503020203020204" pitchFamily="34" charset="0"/>
              <a:cs typeface="+mn-cs"/>
            </a:endParaRPr>
          </a:p>
        </p:txBody>
      </p:sp>
      <p:cxnSp>
        <p:nvCxnSpPr>
          <p:cNvPr id="21" name="Gerade Verbindung 20"/>
          <p:cNvCxnSpPr/>
          <p:nvPr userDrawn="1"/>
        </p:nvCxnSpPr>
        <p:spPr>
          <a:xfrm>
            <a:off x="0" y="4731990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 userDrawn="1"/>
        </p:nvCxnSpPr>
        <p:spPr>
          <a:xfrm>
            <a:off x="508" y="951570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el 46"/>
          <p:cNvSpPr txBox="1">
            <a:spLocks/>
          </p:cNvSpPr>
          <p:nvPr userDrawn="1"/>
        </p:nvSpPr>
        <p:spPr>
          <a:xfrm>
            <a:off x="508" y="195486"/>
            <a:ext cx="9107996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de-DE" sz="2800" dirty="0" smtClean="0">
                <a:latin typeface="PT Sans Bold" panose="020B0703020203020204" pitchFamily="34" charset="0"/>
              </a:rPr>
              <a:t>PoINT</a:t>
            </a:r>
            <a:r>
              <a:rPr lang="de-DE" sz="2800" baseline="0" dirty="0" smtClean="0">
                <a:latin typeface="PT Sans Bold" panose="020B0703020203020204" pitchFamily="34" charset="0"/>
              </a:rPr>
              <a:t> Archival Gateway</a:t>
            </a:r>
            <a:endParaRPr lang="de-DE" sz="1800" dirty="0">
              <a:latin typeface="PT Sans Bold" panose="020B0703020203020204" pitchFamily="34" charset="0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 userDrawn="1"/>
        </p:nvSpPr>
        <p:spPr bwMode="auto">
          <a:xfrm>
            <a:off x="7092280" y="4758468"/>
            <a:ext cx="1908175" cy="3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6016" tIns="28008" rIns="56016" bIns="28008">
            <a:spAutoFit/>
          </a:bodyPr>
          <a:lstStyle/>
          <a:p>
            <a:pPr algn="r" defTabSz="911225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000" b="0" spc="0" dirty="0" smtClean="0">
                <a:latin typeface="PT Sans" panose="020B0503020203020204" pitchFamily="34" charset="0"/>
                <a:cs typeface="+mn-cs"/>
              </a:rPr>
              <a:t>www.point.de</a:t>
            </a:r>
            <a:br>
              <a:rPr lang="en-US" sz="1000" b="0" spc="0" dirty="0" smtClean="0">
                <a:latin typeface="PT Sans" panose="020B0503020203020204" pitchFamily="34" charset="0"/>
                <a:cs typeface="+mn-cs"/>
              </a:rPr>
            </a:b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Confidential</a:t>
            </a:r>
            <a:endParaRPr lang="en-US" sz="800" spc="0" dirty="0">
              <a:latin typeface="PT Sans" panose="020B0503020203020204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upttei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6"/>
          <p:cNvSpPr txBox="1">
            <a:spLocks noChangeArrowheads="1"/>
          </p:cNvSpPr>
          <p:nvPr userDrawn="1"/>
        </p:nvSpPr>
        <p:spPr bwMode="auto">
          <a:xfrm>
            <a:off x="4283968" y="4803998"/>
            <a:ext cx="576064" cy="21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6016" tIns="28008" rIns="56016" bIns="28008">
            <a:spAutoFit/>
          </a:bodyPr>
          <a:lstStyle/>
          <a:p>
            <a:pPr algn="ctr" defTabSz="911225" fontAlgn="auto">
              <a:spcBef>
                <a:spcPct val="50000"/>
              </a:spcBef>
              <a:spcAft>
                <a:spcPts val="0"/>
              </a:spcAft>
              <a:defRPr/>
            </a:pPr>
            <a:fld id="{D16DE9BE-06CA-4F42-BABB-E29E811B36C6}" type="slidenum">
              <a:rPr lang="en-US" sz="1000" spc="0" smtClean="0">
                <a:latin typeface="PT Sans" panose="020B0503020203020204" pitchFamily="34" charset="0"/>
                <a:cs typeface="+mn-cs"/>
              </a:rPr>
              <a:pPr algn="ctr" defTabSz="911225" fontAlgn="auto">
                <a:spcBef>
                  <a:spcPct val="5000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spc="0" dirty="0">
              <a:latin typeface="PT Sans" panose="020B0503020203020204" pitchFamily="34" charset="0"/>
              <a:cs typeface="+mn-cs"/>
            </a:endParaRPr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0" y="4731990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1908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6"/>
          <p:cNvSpPr txBox="1">
            <a:spLocks noChangeArrowheads="1"/>
          </p:cNvSpPr>
          <p:nvPr userDrawn="1"/>
        </p:nvSpPr>
        <p:spPr bwMode="auto">
          <a:xfrm>
            <a:off x="4283968" y="4803998"/>
            <a:ext cx="576064" cy="21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6016" tIns="28008" rIns="56016" bIns="28008">
            <a:spAutoFit/>
          </a:bodyPr>
          <a:lstStyle/>
          <a:p>
            <a:pPr algn="ctr" defTabSz="911225" fontAlgn="auto">
              <a:spcBef>
                <a:spcPct val="50000"/>
              </a:spcBef>
              <a:spcAft>
                <a:spcPts val="0"/>
              </a:spcAft>
              <a:defRPr/>
            </a:pPr>
            <a:fld id="{D16DE9BE-06CA-4F42-BABB-E29E811B36C6}" type="slidenum">
              <a:rPr lang="en-US" sz="1000" spc="0" smtClean="0">
                <a:latin typeface="PT Sans" panose="020B0503020203020204" pitchFamily="34" charset="0"/>
                <a:cs typeface="+mn-cs"/>
              </a:rPr>
              <a:pPr algn="ctr" defTabSz="911225" fontAlgn="auto">
                <a:spcBef>
                  <a:spcPct val="5000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spc="0" dirty="0">
              <a:latin typeface="PT Sans" panose="020B0503020203020204" pitchFamily="34" charset="0"/>
              <a:cs typeface="+mn-cs"/>
            </a:endParaRPr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0" y="4731990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6"/>
          <p:cNvCxnSpPr/>
          <p:nvPr userDrawn="1"/>
        </p:nvCxnSpPr>
        <p:spPr>
          <a:xfrm>
            <a:off x="508" y="951570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el 46">
            <a:extLst>
              <a:ext uri="{FF2B5EF4-FFF2-40B4-BE49-F238E27FC236}">
                <a16:creationId xmlns:a16="http://schemas.microsoft.com/office/drawing/2014/main" id="{32F7791F-3508-4AFF-B9E9-4F01CDAFA012}"/>
              </a:ext>
            </a:extLst>
          </p:cNvPr>
          <p:cNvSpPr txBox="1">
            <a:spLocks/>
          </p:cNvSpPr>
          <p:nvPr userDrawn="1"/>
        </p:nvSpPr>
        <p:spPr>
          <a:xfrm>
            <a:off x="508" y="195486"/>
            <a:ext cx="9143492" cy="576064"/>
          </a:xfrm>
          <a:prstGeom prst="rect">
            <a:avLst/>
          </a:prstGeom>
        </p:spPr>
        <p:txBody>
          <a:bodyPr anchor="t" anchorCtr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de-DE" altLang="de-DE" sz="2800" dirty="0">
                <a:latin typeface="PT Sans Bold" panose="020B0703020203020204" pitchFamily="34" charset="0"/>
              </a:rPr>
              <a:t>PoINT Archival Gateway</a:t>
            </a:r>
          </a:p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de-DE" sz="1600" dirty="0">
                <a:latin typeface="PT Sans" panose="020B0503020203020204" pitchFamily="34" charset="0"/>
              </a:rPr>
              <a:t>High Performance S3 Gateway for Tape Storage</a:t>
            </a:r>
          </a:p>
        </p:txBody>
      </p:sp>
    </p:spTree>
    <p:extLst>
      <p:ext uri="{BB962C8B-B14F-4D97-AF65-F5344CB8AC3E}">
        <p14:creationId xmlns:p14="http://schemas.microsoft.com/office/powerpoint/2010/main" val="1829230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1000153" cy="720000"/>
          </a:xfrm>
          <a:prstGeom prst="rect">
            <a:avLst/>
          </a:prstGeom>
        </p:spPr>
      </p:pic>
      <p:sp>
        <p:nvSpPr>
          <p:cNvPr id="6" name="Text Box 16"/>
          <p:cNvSpPr txBox="1">
            <a:spLocks noChangeArrowheads="1"/>
          </p:cNvSpPr>
          <p:nvPr userDrawn="1"/>
        </p:nvSpPr>
        <p:spPr bwMode="auto">
          <a:xfrm>
            <a:off x="4283968" y="4803998"/>
            <a:ext cx="576064" cy="21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6016" tIns="28008" rIns="56016" bIns="28008">
            <a:spAutoFit/>
          </a:bodyPr>
          <a:lstStyle/>
          <a:p>
            <a:pPr algn="ctr" defTabSz="911225" fontAlgn="auto">
              <a:spcBef>
                <a:spcPct val="50000"/>
              </a:spcBef>
              <a:spcAft>
                <a:spcPts val="0"/>
              </a:spcAft>
              <a:defRPr/>
            </a:pPr>
            <a:fld id="{D16DE9BE-06CA-4F42-BABB-E29E811B36C6}" type="slidenum">
              <a:rPr lang="en-US" sz="1000" spc="0" smtClean="0">
                <a:latin typeface="PT Sans" panose="020B0503020203020204" pitchFamily="34" charset="0"/>
                <a:cs typeface="+mn-cs"/>
              </a:rPr>
              <a:pPr algn="ctr" defTabSz="911225" fontAlgn="auto">
                <a:spcBef>
                  <a:spcPct val="5000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spc="0" dirty="0">
              <a:latin typeface="PT Sans" panose="020B0503020203020204" pitchFamily="34" charset="0"/>
              <a:cs typeface="+mn-cs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 userDrawn="1"/>
        </p:nvSpPr>
        <p:spPr bwMode="auto">
          <a:xfrm>
            <a:off x="179388" y="4803998"/>
            <a:ext cx="2952452" cy="30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6016" tIns="28008" rIns="56016" bIns="28008">
            <a:spAutoFit/>
          </a:bodyPr>
          <a:lstStyle/>
          <a:p>
            <a:pPr defTabSz="911225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 spc="100" dirty="0">
                <a:latin typeface="PT Sans" pitchFamily="34" charset="0"/>
                <a:cs typeface="+mn-cs"/>
              </a:rPr>
              <a:t>© </a:t>
            </a:r>
            <a:r>
              <a:rPr lang="en-US" sz="800" spc="0" baseline="0" dirty="0" smtClean="0">
                <a:latin typeface="PT Sans" pitchFamily="34" charset="0"/>
                <a:cs typeface="+mn-cs"/>
              </a:rPr>
              <a:t>2019</a:t>
            </a:r>
            <a:r>
              <a:rPr lang="en-US" sz="800" spc="100" dirty="0" smtClean="0">
                <a:latin typeface="PT Sans" pitchFamily="34" charset="0"/>
                <a:cs typeface="+mn-cs"/>
              </a:rPr>
              <a:t> </a:t>
            </a:r>
            <a:r>
              <a:rPr lang="de-DE" sz="800" spc="0" noProof="0" dirty="0" smtClean="0">
                <a:latin typeface="PT Sans" panose="020B0503020203020204" pitchFamily="34" charset="0"/>
                <a:cs typeface="+mn-cs"/>
              </a:rPr>
              <a:t>PoINT</a:t>
            </a: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 Software &amp; </a:t>
            </a:r>
            <a:r>
              <a:rPr lang="en-US" sz="800" spc="0" dirty="0">
                <a:latin typeface="PT Sans" panose="020B0503020203020204" pitchFamily="34" charset="0"/>
                <a:cs typeface="+mn-cs"/>
              </a:rPr>
              <a:t>Systems </a:t>
            </a: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GmbH</a:t>
            </a:r>
            <a:br>
              <a:rPr lang="en-US" sz="800" spc="0" dirty="0" smtClean="0">
                <a:latin typeface="PT Sans" panose="020B0503020203020204" pitchFamily="34" charset="0"/>
                <a:cs typeface="+mn-cs"/>
              </a:rPr>
            </a:b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All rights reserved.</a:t>
            </a:r>
            <a:r>
              <a:rPr lang="ja-JP" altLang="en-US" sz="800" spc="0" dirty="0" smtClean="0">
                <a:latin typeface="PT Sans" panose="020B0503020203020204" pitchFamily="34" charset="0"/>
                <a:cs typeface="+mn-cs"/>
              </a:rPr>
              <a:t>９</a:t>
            </a:r>
            <a:endParaRPr lang="en-US" sz="800" spc="0" dirty="0">
              <a:latin typeface="PT Sans" panose="020B0503020203020204" pitchFamily="34" charset="0"/>
              <a:cs typeface="+mn-cs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 userDrawn="1"/>
        </p:nvSpPr>
        <p:spPr bwMode="auto">
          <a:xfrm>
            <a:off x="7092280" y="4758468"/>
            <a:ext cx="1908175" cy="3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6016" tIns="28008" rIns="56016" bIns="28008">
            <a:spAutoFit/>
          </a:bodyPr>
          <a:lstStyle/>
          <a:p>
            <a:pPr algn="r" defTabSz="911225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000" b="0" spc="0" dirty="0" smtClean="0">
                <a:latin typeface="PT Sans" panose="020B0503020203020204" pitchFamily="34" charset="0"/>
                <a:cs typeface="+mn-cs"/>
              </a:rPr>
              <a:t>www.point.de</a:t>
            </a:r>
            <a:br>
              <a:rPr lang="en-US" sz="1000" b="0" spc="0" dirty="0" smtClean="0">
                <a:latin typeface="PT Sans" panose="020B0503020203020204" pitchFamily="34" charset="0"/>
                <a:cs typeface="+mn-cs"/>
              </a:rPr>
            </a:br>
            <a:r>
              <a:rPr lang="en-US" sz="800" spc="0" dirty="0" smtClean="0">
                <a:latin typeface="PT Sans" panose="020B0503020203020204" pitchFamily="34" charset="0"/>
                <a:cs typeface="+mn-cs"/>
              </a:rPr>
              <a:t>Confidential</a:t>
            </a:r>
            <a:endParaRPr lang="en-US" sz="800" spc="0" dirty="0">
              <a:latin typeface="PT Sans" panose="020B0503020203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5" r:id="rId2"/>
    <p:sldLayoutId id="2147483656" r:id="rId3"/>
    <p:sldLayoutId id="2147483658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9.png"/><Relationship Id="rId7" Type="http://schemas.openxmlformats.org/officeDocument/2006/relationships/image" Target="../media/image2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33.jpeg"/><Relationship Id="rId4" Type="http://schemas.openxmlformats.org/officeDocument/2006/relationships/image" Target="../media/image20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int.de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1347614"/>
            <a:ext cx="914400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6016" tIns="28008" rIns="56016" bIns="28008"/>
          <a:lstStyle/>
          <a:p>
            <a:pPr marL="342900" indent="-342900" algn="ctr" defTabSz="911225">
              <a:spcBef>
                <a:spcPct val="20000"/>
              </a:spcBef>
            </a:pPr>
            <a:r>
              <a:rPr lang="en-US" sz="3600" dirty="0">
                <a:latin typeface="PT Sans Bold" panose="020B0703020203020204" pitchFamily="34" charset="0"/>
              </a:rPr>
              <a:t>PoINT </a:t>
            </a:r>
            <a:r>
              <a:rPr lang="en-US" sz="3600" dirty="0" smtClean="0">
                <a:latin typeface="PT Sans Bold" panose="020B0703020203020204" pitchFamily="34" charset="0"/>
              </a:rPr>
              <a:t>Archival Gateway</a:t>
            </a:r>
          </a:p>
          <a:p>
            <a:pPr marL="0"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de-DE" altLang="de-DE" sz="2000" dirty="0" smtClean="0">
                <a:latin typeface="PT Sans Bold" panose="020B0703020203020204" pitchFamily="34" charset="0"/>
              </a:rPr>
              <a:t>S3 Gateway for Tape</a:t>
            </a:r>
          </a:p>
          <a:p>
            <a:pPr marL="0" algn="ctr" eaLnBrk="1" hangingPunct="1">
              <a:spcBef>
                <a:spcPct val="20000"/>
              </a:spcBef>
              <a:buFont typeface="Arial" charset="0"/>
              <a:buNone/>
            </a:pPr>
            <a:endParaRPr lang="en-US" altLang="de-DE" sz="2000" dirty="0">
              <a:latin typeface="PT Sans Bold" panose="020B0703020203020204" pitchFamily="34" charset="0"/>
            </a:endParaRPr>
          </a:p>
          <a:p>
            <a:pPr marL="0" algn="ctr" eaLnBrk="1" hangingPunct="1">
              <a:spcBef>
                <a:spcPct val="20000"/>
              </a:spcBef>
              <a:buFont typeface="Arial" charset="0"/>
              <a:buNone/>
            </a:pPr>
            <a:endParaRPr lang="en-US" altLang="de-DE" sz="2000" dirty="0" smtClean="0">
              <a:latin typeface="PT Sans Bold" panose="020B0703020203020204" pitchFamily="34" charset="0"/>
            </a:endParaRPr>
          </a:p>
          <a:p>
            <a:pPr marL="0" algn="ctr" eaLnBrk="1" hangingPunct="1">
              <a:spcBef>
                <a:spcPct val="20000"/>
              </a:spcBef>
              <a:buFont typeface="Arial" charset="0"/>
              <a:buNone/>
            </a:pPr>
            <a:endParaRPr lang="en-US" altLang="de-DE" sz="2000" dirty="0">
              <a:latin typeface="PT Sans Bold" panose="020B0703020203020204" pitchFamily="34" charset="0"/>
            </a:endParaRPr>
          </a:p>
          <a:p>
            <a:pPr marL="0" algn="ctr" eaLnBrk="1" hangingPunct="1">
              <a:spcBef>
                <a:spcPct val="20000"/>
              </a:spcBef>
              <a:buFont typeface="Arial" charset="0"/>
              <a:buNone/>
            </a:pPr>
            <a:endParaRPr lang="en-US" altLang="de-DE" sz="2000" dirty="0">
              <a:latin typeface="PT Sans Bold" panose="020B0703020203020204" pitchFamily="34" charset="0"/>
            </a:endParaRPr>
          </a:p>
          <a:p>
            <a:pPr algn="ctr" eaLnBrk="1" hangingPunct="1">
              <a:spcBef>
                <a:spcPts val="3000"/>
              </a:spcBef>
              <a:buFont typeface="Arial" charset="0"/>
              <a:buNone/>
            </a:pPr>
            <a:r>
              <a:rPr lang="en-US" altLang="de-DE" dirty="0" smtClean="0">
                <a:latin typeface="PT Sans" panose="020B0503020203020204" pitchFamily="34" charset="0"/>
              </a:rPr>
              <a:t>Solution Overview</a:t>
            </a:r>
            <a:endParaRPr lang="en-US" dirty="0">
              <a:latin typeface="PT Sans" panose="020B0503020203020204" pitchFamily="34" charset="0"/>
            </a:endParaRPr>
          </a:p>
          <a:p>
            <a:pPr marL="342900" indent="-342900" algn="ctr" defTabSz="911225">
              <a:spcBef>
                <a:spcPct val="20000"/>
              </a:spcBef>
            </a:pPr>
            <a:endParaRPr lang="en-US" dirty="0">
              <a:latin typeface="PT Sans" panose="020B0503020203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913" y="2427734"/>
            <a:ext cx="3754174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7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>
          <a:xfrm>
            <a:off x="3298280" y="1406374"/>
            <a:ext cx="0" cy="2749504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0" name="Rectangle 35"/>
          <p:cNvSpPr>
            <a:spLocks noChangeArrowheads="1"/>
          </p:cNvSpPr>
          <p:nvPr/>
        </p:nvSpPr>
        <p:spPr bwMode="auto">
          <a:xfrm>
            <a:off x="2702066" y="1083910"/>
            <a:ext cx="3037574" cy="36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marL="0" indent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tabLst>
                <a:tab pos="360363" algn="l"/>
              </a:tabLst>
            </a:pPr>
            <a:r>
              <a:rPr lang="ja-JP" altLang="en-US" sz="1600" dirty="0">
                <a:latin typeface="PT Sans Bold" panose="020B0703020203020204" pitchFamily="34" charset="0"/>
              </a:rPr>
              <a:t>ゲートウ</a:t>
            </a:r>
            <a:r>
              <a:rPr lang="ja-JP" altLang="en-US" sz="1600" dirty="0" smtClean="0">
                <a:latin typeface="PT Sans Bold" panose="020B0703020203020204" pitchFamily="34" charset="0"/>
              </a:rPr>
              <a:t>ェイ型コールドストレージ</a:t>
            </a:r>
            <a:endParaRPr lang="en-US" altLang="de-DE" sz="1600" dirty="0" smtClean="0">
              <a:latin typeface="PT Sans Bold" panose="020B0703020203020204" pitchFamily="34" charset="0"/>
            </a:endParaRPr>
          </a:p>
        </p:txBody>
      </p:sp>
      <p:sp>
        <p:nvSpPr>
          <p:cNvPr id="173" name="Textfeld 172"/>
          <p:cNvSpPr txBox="1"/>
          <p:nvPr/>
        </p:nvSpPr>
        <p:spPr>
          <a:xfrm>
            <a:off x="7746187" y="1060864"/>
            <a:ext cx="12961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dirty="0" smtClean="0">
                <a:latin typeface="PT Sans" panose="020B0503020203020204" pitchFamily="34" charset="0"/>
              </a:rPr>
              <a:t>Tape Libraries </a:t>
            </a:r>
            <a:endParaRPr lang="de-DE" sz="1400" dirty="0">
              <a:latin typeface="PT Sans" panose="020B0503020203020204" pitchFamily="34" charset="0"/>
            </a:endParaRPr>
          </a:p>
        </p:txBody>
      </p:sp>
      <p:sp>
        <p:nvSpPr>
          <p:cNvPr id="190" name="Textfeld 189"/>
          <p:cNvSpPr txBox="1"/>
          <p:nvPr/>
        </p:nvSpPr>
        <p:spPr>
          <a:xfrm>
            <a:off x="83811" y="3595295"/>
            <a:ext cx="1464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>
                <a:latin typeface="PT Sans" panose="020B0503020203020204" pitchFamily="34" charset="0"/>
              </a:rPr>
              <a:t>AWS S3 Clients</a:t>
            </a:r>
          </a:p>
        </p:txBody>
      </p:sp>
      <p:sp>
        <p:nvSpPr>
          <p:cNvPr id="192" name="Text Box 32"/>
          <p:cNvSpPr txBox="1">
            <a:spLocks noChangeArrowheads="1"/>
          </p:cNvSpPr>
          <p:nvPr/>
        </p:nvSpPr>
        <p:spPr bwMode="auto">
          <a:xfrm>
            <a:off x="4397181" y="2908311"/>
            <a:ext cx="973239" cy="504336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900" b="1" dirty="0" smtClean="0">
                <a:latin typeface="PT Sans" panose="020B0503020203020204" pitchFamily="34" charset="0"/>
              </a:rPr>
              <a:t>Cross Region Replication</a:t>
            </a:r>
          </a:p>
          <a:p>
            <a:pPr eaLnBrk="1" hangingPunct="1"/>
            <a:r>
              <a:rPr lang="de-DE" altLang="de-DE" sz="900" b="1" dirty="0" smtClean="0">
                <a:latin typeface="PT Sans" panose="020B0503020203020204" pitchFamily="34" charset="0"/>
              </a:rPr>
              <a:t>S3 Auto Tiering</a:t>
            </a:r>
          </a:p>
        </p:txBody>
      </p:sp>
      <p:pic>
        <p:nvPicPr>
          <p:cNvPr id="55" name="Picture 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5605" y="3336046"/>
            <a:ext cx="773142" cy="71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feld 189"/>
          <p:cNvSpPr txBox="1"/>
          <p:nvPr/>
        </p:nvSpPr>
        <p:spPr>
          <a:xfrm>
            <a:off x="333305" y="1428888"/>
            <a:ext cx="105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>
                <a:latin typeface="PT Sans" panose="020B0503020203020204" pitchFamily="34" charset="0"/>
              </a:rPr>
              <a:t>NAS Block Storage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898967" y="1011764"/>
            <a:ext cx="3837386" cy="3563120"/>
            <a:chOff x="1476506" y="1024854"/>
            <a:chExt cx="3837386" cy="3563120"/>
          </a:xfrm>
        </p:grpSpPr>
        <p:cxnSp>
          <p:nvCxnSpPr>
            <p:cNvPr id="121" name="Gerade Verbindung 120"/>
            <p:cNvCxnSpPr/>
            <p:nvPr/>
          </p:nvCxnSpPr>
          <p:spPr>
            <a:xfrm>
              <a:off x="2869110" y="1945164"/>
              <a:ext cx="216024" cy="0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2" name="Gerade Verbindung 121"/>
            <p:cNvCxnSpPr/>
            <p:nvPr/>
          </p:nvCxnSpPr>
          <p:spPr>
            <a:xfrm>
              <a:off x="3085134" y="2017172"/>
              <a:ext cx="180072" cy="1796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3" name="Gerade Verbindung 122"/>
            <p:cNvCxnSpPr/>
            <p:nvPr/>
          </p:nvCxnSpPr>
          <p:spPr>
            <a:xfrm>
              <a:off x="1933006" y="2476979"/>
              <a:ext cx="69468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4" name="Gerade Verbindung 123"/>
            <p:cNvCxnSpPr/>
            <p:nvPr/>
          </p:nvCxnSpPr>
          <p:spPr>
            <a:xfrm>
              <a:off x="1936922" y="3205364"/>
              <a:ext cx="68685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5" name="Gerade Verbindung 124"/>
            <p:cNvCxnSpPr/>
            <p:nvPr/>
          </p:nvCxnSpPr>
          <p:spPr>
            <a:xfrm>
              <a:off x="1925264" y="1806296"/>
              <a:ext cx="702520" cy="137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6" name="Gerade Verbindung 125"/>
            <p:cNvCxnSpPr/>
            <p:nvPr/>
          </p:nvCxnSpPr>
          <p:spPr>
            <a:xfrm>
              <a:off x="1925169" y="3829680"/>
              <a:ext cx="63060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33" name="Grafik 132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0983" y="1550596"/>
              <a:ext cx="288127" cy="589106"/>
            </a:xfrm>
            <a:prstGeom prst="rect">
              <a:avLst/>
            </a:prstGeom>
          </p:spPr>
        </p:pic>
        <p:grpSp>
          <p:nvGrpSpPr>
            <p:cNvPr id="137" name="Gruppieren 136"/>
            <p:cNvGrpSpPr/>
            <p:nvPr/>
          </p:nvGrpSpPr>
          <p:grpSpPr>
            <a:xfrm>
              <a:off x="3265206" y="1825871"/>
              <a:ext cx="468000" cy="612536"/>
              <a:chOff x="3681568" y="1513990"/>
              <a:chExt cx="530392" cy="746762"/>
            </a:xfrm>
          </p:grpSpPr>
          <p:pic>
            <p:nvPicPr>
              <p:cNvPr id="138" name="Grafik 137"/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1568" y="1513990"/>
                <a:ext cx="326137" cy="746762"/>
              </a:xfrm>
              <a:prstGeom prst="rect">
                <a:avLst/>
              </a:prstGeom>
            </p:spPr>
          </p:pic>
          <p:pic>
            <p:nvPicPr>
              <p:cNvPr id="139" name="Grafik 138"/>
              <p:cNvPicPr>
                <a:picLocks noChangeAspect="1"/>
              </p:cNvPicPr>
              <p:nvPr/>
            </p:nvPicPr>
            <p:blipFill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2721" y="1995686"/>
                <a:ext cx="179239" cy="252000"/>
              </a:xfrm>
              <a:prstGeom prst="rect">
                <a:avLst/>
              </a:prstGeom>
            </p:spPr>
          </p:pic>
        </p:grpSp>
        <p:cxnSp>
          <p:nvCxnSpPr>
            <p:cNvPr id="149" name="Gerade Verbindung 148"/>
            <p:cNvCxnSpPr/>
            <p:nvPr/>
          </p:nvCxnSpPr>
          <p:spPr>
            <a:xfrm>
              <a:off x="1923211" y="1806296"/>
              <a:ext cx="13711" cy="242163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0" name="Gerade Verbindung 149"/>
            <p:cNvCxnSpPr/>
            <p:nvPr/>
          </p:nvCxnSpPr>
          <p:spPr>
            <a:xfrm>
              <a:off x="3085134" y="1807669"/>
              <a:ext cx="0" cy="2369743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3" name="Textfeld 152"/>
            <p:cNvSpPr txBox="1"/>
            <p:nvPr/>
          </p:nvSpPr>
          <p:spPr>
            <a:xfrm>
              <a:off x="1476506" y="4237124"/>
              <a:ext cx="7326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800" dirty="0" smtClean="0">
                  <a:latin typeface="PT Sans" panose="020B0503020203020204" pitchFamily="34" charset="0"/>
                </a:rPr>
                <a:t>AWS S3 Network</a:t>
              </a:r>
            </a:p>
          </p:txBody>
        </p:sp>
        <p:sp>
          <p:nvSpPr>
            <p:cNvPr id="155" name="Textfeld 154"/>
            <p:cNvSpPr txBox="1"/>
            <p:nvPr/>
          </p:nvSpPr>
          <p:spPr>
            <a:xfrm>
              <a:off x="2843808" y="1347614"/>
              <a:ext cx="10996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00" dirty="0" smtClean="0">
                  <a:latin typeface="PT Sans" panose="020B0503020203020204" pitchFamily="34" charset="0"/>
                </a:rPr>
                <a:t>Database</a:t>
              </a:r>
              <a:br>
                <a:rPr lang="de-DE" sz="1000" dirty="0" smtClean="0">
                  <a:latin typeface="PT Sans" panose="020B0503020203020204" pitchFamily="34" charset="0"/>
                </a:rPr>
              </a:br>
              <a:r>
                <a:rPr lang="de-DE" sz="1000" dirty="0" smtClean="0">
                  <a:latin typeface="PT Sans" panose="020B0503020203020204" pitchFamily="34" charset="0"/>
                </a:rPr>
                <a:t> Nodes</a:t>
              </a:r>
              <a:endParaRPr lang="de-DE" sz="1000" dirty="0">
                <a:latin typeface="PT Sans" panose="020B0503020203020204" pitchFamily="34" charset="0"/>
              </a:endParaRPr>
            </a:p>
          </p:txBody>
        </p:sp>
        <p:sp>
          <p:nvSpPr>
            <p:cNvPr id="156" name="Textfeld 155"/>
            <p:cNvSpPr txBox="1"/>
            <p:nvPr/>
          </p:nvSpPr>
          <p:spPr>
            <a:xfrm>
              <a:off x="1878463" y="1204759"/>
              <a:ext cx="16980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00" dirty="0" smtClean="0">
                  <a:latin typeface="PT Sans" panose="020B0503020203020204" pitchFamily="34" charset="0"/>
                </a:rPr>
                <a:t>Interface</a:t>
              </a:r>
              <a:br>
                <a:rPr lang="de-DE" sz="1000" dirty="0" smtClean="0">
                  <a:latin typeface="PT Sans" panose="020B0503020203020204" pitchFamily="34" charset="0"/>
                </a:rPr>
              </a:br>
              <a:r>
                <a:rPr lang="de-DE" sz="1000" dirty="0" smtClean="0">
                  <a:latin typeface="PT Sans" panose="020B0503020203020204" pitchFamily="34" charset="0"/>
                </a:rPr>
                <a:t>Nodes</a:t>
              </a:r>
              <a:endParaRPr lang="de-DE" sz="1000" dirty="0">
                <a:latin typeface="PT Sans" panose="020B0503020203020204" pitchFamily="34" charset="0"/>
              </a:endParaRPr>
            </a:p>
          </p:txBody>
        </p:sp>
        <p:cxnSp>
          <p:nvCxnSpPr>
            <p:cNvPr id="157" name="Gerade Verbindung 156"/>
            <p:cNvCxnSpPr/>
            <p:nvPr/>
          </p:nvCxnSpPr>
          <p:spPr>
            <a:xfrm>
              <a:off x="2874516" y="2696135"/>
              <a:ext cx="216024" cy="0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8" name="Gerade Verbindung 157"/>
            <p:cNvCxnSpPr/>
            <p:nvPr/>
          </p:nvCxnSpPr>
          <p:spPr>
            <a:xfrm>
              <a:off x="3090540" y="2768143"/>
              <a:ext cx="180072" cy="1796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9" name="Gerade Verbindung 158"/>
            <p:cNvCxnSpPr/>
            <p:nvPr/>
          </p:nvCxnSpPr>
          <p:spPr>
            <a:xfrm>
              <a:off x="2874516" y="3376460"/>
              <a:ext cx="216024" cy="0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0" name="Gerade Verbindung 159"/>
            <p:cNvCxnSpPr/>
            <p:nvPr/>
          </p:nvCxnSpPr>
          <p:spPr>
            <a:xfrm>
              <a:off x="3090540" y="3448468"/>
              <a:ext cx="180072" cy="1796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1" name="Gerade Verbindung 160"/>
            <p:cNvCxnSpPr/>
            <p:nvPr/>
          </p:nvCxnSpPr>
          <p:spPr>
            <a:xfrm>
              <a:off x="2868046" y="4033396"/>
              <a:ext cx="216024" cy="0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3" name="Gerade Verbindung 162"/>
            <p:cNvCxnSpPr/>
            <p:nvPr/>
          </p:nvCxnSpPr>
          <p:spPr>
            <a:xfrm>
              <a:off x="3552978" y="2132139"/>
              <a:ext cx="88143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Gerade Verbindung 163"/>
            <p:cNvCxnSpPr/>
            <p:nvPr/>
          </p:nvCxnSpPr>
          <p:spPr>
            <a:xfrm flipV="1">
              <a:off x="3534929" y="2844686"/>
              <a:ext cx="899482" cy="80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Gerade Verbindung 164"/>
            <p:cNvCxnSpPr/>
            <p:nvPr/>
          </p:nvCxnSpPr>
          <p:spPr>
            <a:xfrm>
              <a:off x="3545454" y="3603241"/>
              <a:ext cx="111794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Gerade Verbindung 166"/>
            <p:cNvCxnSpPr/>
            <p:nvPr/>
          </p:nvCxnSpPr>
          <p:spPr>
            <a:xfrm>
              <a:off x="2862683" y="3205364"/>
              <a:ext cx="105833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Gerade Verbindung 167"/>
            <p:cNvCxnSpPr/>
            <p:nvPr/>
          </p:nvCxnSpPr>
          <p:spPr>
            <a:xfrm>
              <a:off x="2855135" y="3961388"/>
              <a:ext cx="1065879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Textfeld 173"/>
            <p:cNvSpPr txBox="1"/>
            <p:nvPr/>
          </p:nvSpPr>
          <p:spPr>
            <a:xfrm>
              <a:off x="2555776" y="4172476"/>
              <a:ext cx="97915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 err="1" smtClean="0">
                  <a:solidFill>
                    <a:srgbClr val="008000"/>
                  </a:solidFill>
                  <a:latin typeface="PT Sans" panose="020B0503020203020204" pitchFamily="34" charset="0"/>
                </a:rPr>
                <a:t>Archival</a:t>
              </a:r>
              <a:r>
                <a:rPr lang="de-DE" sz="700" dirty="0" smtClean="0">
                  <a:solidFill>
                    <a:srgbClr val="008000"/>
                  </a:solidFill>
                  <a:latin typeface="PT Sans" panose="020B0503020203020204" pitchFamily="34" charset="0"/>
                </a:rPr>
                <a:t> Gateway </a:t>
              </a:r>
              <a:br>
                <a:rPr lang="de-DE" sz="700" dirty="0" smtClean="0">
                  <a:solidFill>
                    <a:srgbClr val="008000"/>
                  </a:solidFill>
                  <a:latin typeface="PT Sans" panose="020B0503020203020204" pitchFamily="34" charset="0"/>
                </a:rPr>
              </a:br>
              <a:r>
                <a:rPr lang="de-DE" sz="700" dirty="0" smtClean="0">
                  <a:solidFill>
                    <a:srgbClr val="008000"/>
                  </a:solidFill>
                  <a:latin typeface="PT Sans" panose="020B0503020203020204" pitchFamily="34" charset="0"/>
                </a:rPr>
                <a:t>Cluster Network</a:t>
              </a:r>
            </a:p>
            <a:p>
              <a:r>
                <a:rPr lang="de-DE" sz="700" dirty="0" smtClean="0">
                  <a:solidFill>
                    <a:srgbClr val="008000"/>
                  </a:solidFill>
                  <a:latin typeface="PT Sans" panose="020B0503020203020204" pitchFamily="34" charset="0"/>
                </a:rPr>
                <a:t>(internal)</a:t>
              </a:r>
              <a:endParaRPr lang="de-DE" sz="700" dirty="0">
                <a:solidFill>
                  <a:srgbClr val="008000"/>
                </a:solidFill>
                <a:latin typeface="PT Sans" panose="020B0503020203020204" pitchFamily="34" charset="0"/>
              </a:endParaRPr>
            </a:p>
          </p:txBody>
        </p:sp>
        <p:sp>
          <p:nvSpPr>
            <p:cNvPr id="175" name="Textfeld 174"/>
            <p:cNvSpPr txBox="1"/>
            <p:nvPr/>
          </p:nvSpPr>
          <p:spPr>
            <a:xfrm>
              <a:off x="3437539" y="4172476"/>
              <a:ext cx="91843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 smtClean="0">
                  <a:solidFill>
                    <a:srgbClr val="0070C0"/>
                  </a:solidFill>
                  <a:latin typeface="PT Sans" panose="020B0503020203020204" pitchFamily="34" charset="0"/>
                </a:rPr>
                <a:t>Archival Gateway </a:t>
              </a:r>
              <a:br>
                <a:rPr lang="de-DE" sz="700" dirty="0" smtClean="0">
                  <a:solidFill>
                    <a:srgbClr val="0070C0"/>
                  </a:solidFill>
                  <a:latin typeface="PT Sans" panose="020B0503020203020204" pitchFamily="34" charset="0"/>
                </a:rPr>
              </a:br>
              <a:r>
                <a:rPr lang="de-DE" sz="700" dirty="0" smtClean="0">
                  <a:solidFill>
                    <a:srgbClr val="0070C0"/>
                  </a:solidFill>
                  <a:latin typeface="PT Sans" panose="020B0503020203020204" pitchFamily="34" charset="0"/>
                </a:rPr>
                <a:t>Library Connection </a:t>
              </a:r>
            </a:p>
            <a:p>
              <a:r>
                <a:rPr lang="de-DE" sz="700" dirty="0" smtClean="0">
                  <a:solidFill>
                    <a:srgbClr val="0070C0"/>
                  </a:solidFill>
                  <a:latin typeface="PT Sans" panose="020B0503020203020204" pitchFamily="34" charset="0"/>
                </a:rPr>
                <a:t>(Fibre Channel)</a:t>
              </a:r>
              <a:endParaRPr lang="de-DE" sz="700" dirty="0">
                <a:solidFill>
                  <a:srgbClr val="0070C0"/>
                </a:solidFill>
                <a:latin typeface="PT Sans" panose="020B0503020203020204" pitchFamily="34" charset="0"/>
              </a:endParaRPr>
            </a:p>
          </p:txBody>
        </p:sp>
        <p:pic>
          <p:nvPicPr>
            <p:cNvPr id="179" name="Grafik 178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8427" y="2198668"/>
              <a:ext cx="288127" cy="589106"/>
            </a:xfrm>
            <a:prstGeom prst="rect">
              <a:avLst/>
            </a:prstGeom>
          </p:spPr>
        </p:pic>
        <p:pic>
          <p:nvPicPr>
            <p:cNvPr id="180" name="Grafik 179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8427" y="2859782"/>
              <a:ext cx="288127" cy="589106"/>
            </a:xfrm>
            <a:prstGeom prst="rect">
              <a:avLst/>
            </a:prstGeom>
          </p:spPr>
        </p:pic>
        <p:pic>
          <p:nvPicPr>
            <p:cNvPr id="181" name="Grafik 180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8427" y="3579862"/>
              <a:ext cx="288127" cy="589106"/>
            </a:xfrm>
            <a:prstGeom prst="rect">
              <a:avLst/>
            </a:prstGeom>
          </p:spPr>
        </p:pic>
        <p:grpSp>
          <p:nvGrpSpPr>
            <p:cNvPr id="182" name="Gruppieren 181"/>
            <p:cNvGrpSpPr/>
            <p:nvPr/>
          </p:nvGrpSpPr>
          <p:grpSpPr>
            <a:xfrm>
              <a:off x="3259331" y="2571750"/>
              <a:ext cx="468000" cy="612536"/>
              <a:chOff x="3681568" y="1513990"/>
              <a:chExt cx="530392" cy="746762"/>
            </a:xfrm>
          </p:grpSpPr>
          <p:pic>
            <p:nvPicPr>
              <p:cNvPr id="183" name="Grafik 182"/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1568" y="1513990"/>
                <a:ext cx="326137" cy="746762"/>
              </a:xfrm>
              <a:prstGeom prst="rect">
                <a:avLst/>
              </a:prstGeom>
            </p:spPr>
          </p:pic>
          <p:pic>
            <p:nvPicPr>
              <p:cNvPr id="184" name="Grafik 183"/>
              <p:cNvPicPr>
                <a:picLocks noChangeAspect="1"/>
              </p:cNvPicPr>
              <p:nvPr/>
            </p:nvPicPr>
            <p:blipFill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2721" y="1995686"/>
                <a:ext cx="179239" cy="252000"/>
              </a:xfrm>
              <a:prstGeom prst="rect">
                <a:avLst/>
              </a:prstGeom>
            </p:spPr>
          </p:pic>
        </p:grpSp>
        <p:grpSp>
          <p:nvGrpSpPr>
            <p:cNvPr id="185" name="Gruppieren 184"/>
            <p:cNvGrpSpPr/>
            <p:nvPr/>
          </p:nvGrpSpPr>
          <p:grpSpPr>
            <a:xfrm>
              <a:off x="3259331" y="3296973"/>
              <a:ext cx="468000" cy="612536"/>
              <a:chOff x="3681568" y="1513990"/>
              <a:chExt cx="530392" cy="746762"/>
            </a:xfrm>
          </p:grpSpPr>
          <p:pic>
            <p:nvPicPr>
              <p:cNvPr id="186" name="Grafik 185"/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1568" y="1513990"/>
                <a:ext cx="326137" cy="746762"/>
              </a:xfrm>
              <a:prstGeom prst="rect">
                <a:avLst/>
              </a:prstGeom>
            </p:spPr>
          </p:pic>
          <p:pic>
            <p:nvPicPr>
              <p:cNvPr id="187" name="Grafik 186"/>
              <p:cNvPicPr>
                <a:picLocks noChangeAspect="1"/>
              </p:cNvPicPr>
              <p:nvPr/>
            </p:nvPicPr>
            <p:blipFill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2721" y="1995686"/>
                <a:ext cx="179239" cy="252000"/>
              </a:xfrm>
              <a:prstGeom prst="rect">
                <a:avLst/>
              </a:prstGeom>
            </p:spPr>
          </p:pic>
        </p:grpSp>
        <p:sp>
          <p:nvSpPr>
            <p:cNvPr id="191" name="Rectangle 35"/>
            <p:cNvSpPr>
              <a:spLocks noChangeArrowheads="1"/>
            </p:cNvSpPr>
            <p:nvPr/>
          </p:nvSpPr>
          <p:spPr bwMode="auto">
            <a:xfrm>
              <a:off x="2435564" y="1024854"/>
              <a:ext cx="1872208" cy="207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176" tIns="45588" rIns="91176" bIns="45588"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Franklin Gothic Medium Cond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Franklin Gothic Medium Cond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Franklin Gothic Medium Cond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Franklin Gothic Medium Cond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Franklin Gothic Medium Cond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Medium Cond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Medium Cond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Medium Cond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Medium Cond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20000"/>
                </a:spcBef>
                <a:buFont typeface="Arial" charset="0"/>
                <a:buNone/>
                <a:defRPr/>
              </a:pPr>
              <a:r>
                <a:rPr lang="en-US" altLang="de-DE" sz="1200" b="1" dirty="0" smtClean="0">
                  <a:latin typeface="PT Sans" panose="020B0503020203020204" pitchFamily="34" charset="0"/>
                </a:rPr>
                <a:t>PoINT Archival Gateway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3403" y="3034474"/>
              <a:ext cx="621938" cy="155350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9705" y="1387196"/>
              <a:ext cx="684187" cy="1579668"/>
            </a:xfrm>
            <a:prstGeom prst="rect">
              <a:avLst/>
            </a:prstGeom>
          </p:spPr>
        </p:pic>
        <p:cxnSp>
          <p:nvCxnSpPr>
            <p:cNvPr id="169" name="Gerade Verbindung 168"/>
            <p:cNvCxnSpPr/>
            <p:nvPr/>
          </p:nvCxnSpPr>
          <p:spPr>
            <a:xfrm>
              <a:off x="2870231" y="1729140"/>
              <a:ext cx="2101567" cy="119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Gerade Verbindung 165"/>
            <p:cNvCxnSpPr/>
            <p:nvPr/>
          </p:nvCxnSpPr>
          <p:spPr>
            <a:xfrm flipV="1">
              <a:off x="2845655" y="2494455"/>
              <a:ext cx="2126143" cy="1947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434411" y="2132139"/>
              <a:ext cx="0" cy="146916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 flipV="1">
              <a:off x="3908726" y="1729140"/>
              <a:ext cx="12290" cy="22322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feld 174"/>
            <p:cNvSpPr txBox="1"/>
            <p:nvPr/>
          </p:nvSpPr>
          <p:spPr>
            <a:xfrm>
              <a:off x="3907605" y="1428525"/>
              <a:ext cx="6857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 smtClean="0">
                  <a:solidFill>
                    <a:srgbClr val="0070C0"/>
                  </a:solidFill>
                  <a:latin typeface="PT Sans" panose="020B0503020203020204" pitchFamily="34" charset="0"/>
                </a:rPr>
                <a:t>Direct Drive connection</a:t>
              </a:r>
            </a:p>
          </p:txBody>
        </p:sp>
      </p:grpSp>
      <p:sp>
        <p:nvSpPr>
          <p:cNvPr id="59" name="Line 25"/>
          <p:cNvSpPr>
            <a:spLocks noChangeShapeType="1"/>
          </p:cNvSpPr>
          <p:nvPr/>
        </p:nvSpPr>
        <p:spPr bwMode="auto">
          <a:xfrm flipH="1" flipV="1">
            <a:off x="1509786" y="2033403"/>
            <a:ext cx="828288" cy="0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0" name="Line 30"/>
          <p:cNvSpPr>
            <a:spLocks noChangeShapeType="1"/>
          </p:cNvSpPr>
          <p:nvPr/>
        </p:nvSpPr>
        <p:spPr bwMode="auto">
          <a:xfrm>
            <a:off x="1507496" y="1834680"/>
            <a:ext cx="6987" cy="207624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2" name="Line 31"/>
          <p:cNvSpPr>
            <a:spLocks noChangeShapeType="1"/>
          </p:cNvSpPr>
          <p:nvPr/>
        </p:nvSpPr>
        <p:spPr bwMode="auto">
          <a:xfrm>
            <a:off x="2341974" y="1852147"/>
            <a:ext cx="2377" cy="181256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1905644" y="1852147"/>
            <a:ext cx="1" cy="791611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grpSp>
        <p:nvGrpSpPr>
          <p:cNvPr id="66" name="Group 65"/>
          <p:cNvGrpSpPr/>
          <p:nvPr/>
        </p:nvGrpSpPr>
        <p:grpSpPr>
          <a:xfrm>
            <a:off x="3051762" y="2243040"/>
            <a:ext cx="937138" cy="1109353"/>
            <a:chOff x="421762" y="2836223"/>
            <a:chExt cx="937138" cy="1109353"/>
          </a:xfrm>
        </p:grpSpPr>
        <p:pic>
          <p:nvPicPr>
            <p:cNvPr id="68" name="Grafik 88">
              <a:extLst>
                <a:ext uri="{FF2B5EF4-FFF2-40B4-BE49-F238E27FC236}">
                  <a16:creationId xmlns:a16="http://schemas.microsoft.com/office/drawing/2014/main" id="{D55C1B06-BBC1-43E1-AB29-A022CE838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069" y="2836223"/>
              <a:ext cx="470422" cy="1109353"/>
            </a:xfrm>
            <a:prstGeom prst="rect">
              <a:avLst/>
            </a:prstGeom>
          </p:spPr>
        </p:pic>
        <p:pic>
          <p:nvPicPr>
            <p:cNvPr id="69" name="Grafik 2">
              <a:extLst>
                <a:ext uri="{FF2B5EF4-FFF2-40B4-BE49-F238E27FC236}">
                  <a16:creationId xmlns:a16="http://schemas.microsoft.com/office/drawing/2014/main" id="{FA1DD41F-909A-4B11-AFA3-BB13583498D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762" y="3526164"/>
              <a:ext cx="937138" cy="377724"/>
            </a:xfrm>
            <a:prstGeom prst="rect">
              <a:avLst/>
            </a:prstGeom>
          </p:spPr>
        </p:pic>
      </p:grpSp>
      <p:pic>
        <p:nvPicPr>
          <p:cNvPr id="73" name="Picture 7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041" y="1109233"/>
            <a:ext cx="334217" cy="74605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244" y="1120339"/>
            <a:ext cx="334217" cy="746058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183" y="1126767"/>
            <a:ext cx="334217" cy="74605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3533491" y="2475857"/>
            <a:ext cx="1819036" cy="200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feld 189"/>
          <p:cNvSpPr txBox="1"/>
          <p:nvPr/>
        </p:nvSpPr>
        <p:spPr>
          <a:xfrm>
            <a:off x="3622965" y="2560035"/>
            <a:ext cx="16475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>
                <a:latin typeface="PT Sans" panose="020B0503020203020204" pitchFamily="34" charset="0"/>
              </a:rPr>
              <a:t>S3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接続　</a:t>
            </a:r>
            <a:r>
              <a:rPr lang="en-US" altLang="ja-JP" sz="1200" b="1" dirty="0" smtClean="0">
                <a:latin typeface="PT Sans" panose="020B0503020203020204" pitchFamily="34" charset="0"/>
              </a:rPr>
              <a:t>Capacity Tier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　</a:t>
            </a:r>
            <a:endParaRPr lang="de-DE" sz="1200" b="1" dirty="0" smtClean="0">
              <a:latin typeface="PT Sans" panose="020B0503020203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4196471" y="3363370"/>
            <a:ext cx="1162912" cy="40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68" idx="3"/>
          </p:cNvCxnSpPr>
          <p:nvPr/>
        </p:nvCxnSpPr>
        <p:spPr>
          <a:xfrm>
            <a:off x="3533491" y="2797717"/>
            <a:ext cx="518685" cy="338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052176" y="2831596"/>
            <a:ext cx="0" cy="4635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feld 189"/>
          <p:cNvSpPr txBox="1"/>
          <p:nvPr/>
        </p:nvSpPr>
        <p:spPr>
          <a:xfrm>
            <a:off x="1193230" y="2658249"/>
            <a:ext cx="1580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b="1" dirty="0" smtClean="0">
                <a:latin typeface="PT Sans" panose="020B0503020203020204" pitchFamily="34" charset="0"/>
              </a:rPr>
              <a:t>Performance Tier</a:t>
            </a:r>
          </a:p>
          <a:p>
            <a:pPr algn="ctr"/>
            <a:r>
              <a:rPr lang="ja-JP" altLang="en-US" sz="1200" b="1" dirty="0">
                <a:latin typeface="PT Sans" panose="020B0503020203020204" pitchFamily="34" charset="0"/>
              </a:rPr>
              <a:t>ファイ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ルの階層管理</a:t>
            </a:r>
            <a:endParaRPr lang="de-DE" sz="1200" b="1" dirty="0" smtClean="0">
              <a:latin typeface="PT Sans" panose="020B0503020203020204" pitchFamily="34" charset="0"/>
            </a:endParaRPr>
          </a:p>
        </p:txBody>
      </p:sp>
      <p:sp>
        <p:nvSpPr>
          <p:cNvPr id="116" name="Textfeld 189"/>
          <p:cNvSpPr txBox="1"/>
          <p:nvPr/>
        </p:nvSpPr>
        <p:spPr>
          <a:xfrm>
            <a:off x="3859429" y="3999265"/>
            <a:ext cx="105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>
                <a:latin typeface="PT Sans" panose="020B0503020203020204" pitchFamily="34" charset="0"/>
              </a:rPr>
              <a:t>HDD Object Storage</a:t>
            </a:r>
          </a:p>
        </p:txBody>
      </p:sp>
      <p:sp>
        <p:nvSpPr>
          <p:cNvPr id="117" name="Line 25"/>
          <p:cNvSpPr>
            <a:spLocks noChangeShapeType="1"/>
          </p:cNvSpPr>
          <p:nvPr/>
        </p:nvSpPr>
        <p:spPr bwMode="auto">
          <a:xfrm flipH="1" flipV="1">
            <a:off x="1581024" y="2651681"/>
            <a:ext cx="1470738" cy="8662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18" name="Textfeld 189"/>
          <p:cNvSpPr txBox="1"/>
          <p:nvPr/>
        </p:nvSpPr>
        <p:spPr>
          <a:xfrm>
            <a:off x="139878" y="2491103"/>
            <a:ext cx="1464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>
                <a:latin typeface="PT Sans" panose="020B0503020203020204" pitchFamily="34" charset="0"/>
              </a:rPr>
              <a:t>NFS/CIFS Clients</a:t>
            </a:r>
          </a:p>
        </p:txBody>
      </p:sp>
      <p:cxnSp>
        <p:nvCxnSpPr>
          <p:cNvPr id="119" name="Straight Connector 118"/>
          <p:cNvCxnSpPr>
            <a:endCxn id="55" idx="1"/>
          </p:cNvCxnSpPr>
          <p:nvPr/>
        </p:nvCxnSpPr>
        <p:spPr>
          <a:xfrm flipV="1">
            <a:off x="1451196" y="3694010"/>
            <a:ext cx="2214409" cy="24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feld 189"/>
          <p:cNvSpPr txBox="1"/>
          <p:nvPr/>
        </p:nvSpPr>
        <p:spPr>
          <a:xfrm>
            <a:off x="3734772" y="2194613"/>
            <a:ext cx="1580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>
                <a:latin typeface="PT Sans" panose="020B0503020203020204" pitchFamily="34" charset="0"/>
              </a:rPr>
              <a:t>S3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接続　</a:t>
            </a:r>
            <a:r>
              <a:rPr lang="en-US" altLang="ja-JP" sz="1200" b="1" dirty="0" smtClean="0">
                <a:latin typeface="PT Sans" panose="020B0503020203020204" pitchFamily="34" charset="0"/>
              </a:rPr>
              <a:t>Archive Tier</a:t>
            </a:r>
            <a:endParaRPr lang="de-DE" sz="1200" b="1" dirty="0" smtClean="0">
              <a:latin typeface="PT Sans" panose="020B0503020203020204" pitchFamily="34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533491" y="1696842"/>
            <a:ext cx="37254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 flipH="1">
            <a:off x="2743630" y="1696842"/>
            <a:ext cx="31943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0" name="Textfeld 46"/>
          <p:cNvSpPr txBox="1">
            <a:spLocks noChangeArrowheads="1"/>
          </p:cNvSpPr>
          <p:nvPr/>
        </p:nvSpPr>
        <p:spPr bwMode="auto">
          <a:xfrm>
            <a:off x="3293937" y="1846825"/>
            <a:ext cx="13979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ja-JP" altLang="en-US" sz="1200" b="1" dirty="0">
                <a:latin typeface="PT Sans" panose="020B0503020203020204" pitchFamily="34" charset="0"/>
              </a:rPr>
              <a:t>オブジェク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ト管理</a:t>
            </a:r>
            <a:endParaRPr lang="en-US" altLang="ja-JP" sz="1200" b="1" dirty="0">
              <a:latin typeface="PT Sans" panose="020B0503020203020204" pitchFamily="34" charset="0"/>
            </a:endParaRPr>
          </a:p>
        </p:txBody>
      </p:sp>
      <p:sp>
        <p:nvSpPr>
          <p:cNvPr id="131" name="Textfeld 46"/>
          <p:cNvSpPr txBox="1">
            <a:spLocks noChangeArrowheads="1"/>
          </p:cNvSpPr>
          <p:nvPr/>
        </p:nvSpPr>
        <p:spPr bwMode="auto">
          <a:xfrm>
            <a:off x="2135389" y="1846826"/>
            <a:ext cx="13979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ja-JP" altLang="en-US" sz="1200" b="1" dirty="0">
                <a:latin typeface="PT Sans" panose="020B0503020203020204" pitchFamily="34" charset="0"/>
              </a:rPr>
              <a:t>ファイ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ル管理</a:t>
            </a:r>
            <a:endParaRPr lang="en-US" altLang="ja-JP" sz="1200" b="1" dirty="0"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78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635646"/>
            <a:ext cx="3456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Interface</a:t>
            </a:r>
            <a:r>
              <a:rPr kumimoji="1" lang="ja-JP" altLang="en-US" sz="1600" dirty="0" smtClean="0"/>
              <a:t>ノードと</a:t>
            </a:r>
            <a:r>
              <a:rPr kumimoji="1" lang="en-US" altLang="ja-JP" sz="1600" dirty="0" smtClean="0"/>
              <a:t>database</a:t>
            </a:r>
            <a:r>
              <a:rPr kumimoji="1" lang="ja-JP" altLang="en-US" sz="1600" dirty="0" smtClean="0"/>
              <a:t>ノードは</a:t>
            </a:r>
            <a:endParaRPr kumimoji="1" lang="en-US" altLang="ja-JP" sz="1600" dirty="0" smtClean="0"/>
          </a:p>
          <a:p>
            <a:r>
              <a:rPr kumimoji="1" lang="ja-JP" altLang="en-US" sz="1600" dirty="0" smtClean="0"/>
              <a:t>サービスとして稼動します。</a:t>
            </a:r>
            <a:endParaRPr kumimoji="1" lang="en-US" altLang="ja-JP" sz="1600" dirty="0" smtClean="0"/>
          </a:p>
          <a:p>
            <a:r>
              <a:rPr kumimoji="1" lang="ja-JP" altLang="en-US" sz="1600" dirty="0"/>
              <a:t>最</a:t>
            </a:r>
            <a:r>
              <a:rPr kumimoji="1" lang="ja-JP" altLang="en-US" sz="1600" dirty="0" smtClean="0"/>
              <a:t>小構成として、</a:t>
            </a:r>
            <a:r>
              <a:rPr kumimoji="1" lang="en-US" altLang="ja-JP" sz="1600" dirty="0" smtClean="0"/>
              <a:t>1</a:t>
            </a:r>
            <a:r>
              <a:rPr kumimoji="1" lang="ja-JP" altLang="en-US" sz="1600" dirty="0" smtClean="0"/>
              <a:t>台のサーバーで</a:t>
            </a:r>
            <a:r>
              <a:rPr kumimoji="1" lang="en-US" altLang="ja-JP" sz="1600" dirty="0"/>
              <a:t>1</a:t>
            </a:r>
            <a:r>
              <a:rPr kumimoji="1" lang="ja-JP" altLang="en-US" sz="1600" dirty="0" smtClean="0"/>
              <a:t>つのサービスとして稼動します。</a:t>
            </a:r>
            <a:endParaRPr kumimoji="1" lang="ja-JP" alt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022361"/>
            <a:ext cx="5184576" cy="364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5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27560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管理</a:t>
            </a:r>
            <a:r>
              <a:rPr kumimoji="1" lang="en-US" altLang="ja-JP" dirty="0" smtClean="0"/>
              <a:t>Web</a:t>
            </a:r>
            <a:r>
              <a:rPr kumimoji="1" lang="ja-JP" altLang="en-US" dirty="0" smtClean="0"/>
              <a:t>のスクリーンショット</a:t>
            </a:r>
            <a:endParaRPr kumimoji="1" lang="ja-JP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500" y="1851670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管理</a:t>
            </a:r>
            <a:r>
              <a:rPr kumimoji="1" lang="en-US" altLang="ja-JP" sz="1400" dirty="0" smtClean="0"/>
              <a:t>Web</a:t>
            </a:r>
            <a:r>
              <a:rPr kumimoji="1" lang="ja-JP" altLang="en-US" sz="1400" dirty="0" smtClean="0"/>
              <a:t>は</a:t>
            </a:r>
            <a:r>
              <a:rPr kumimoji="1" lang="en-US" altLang="ja-JP" sz="1400" dirty="0" smtClean="0"/>
              <a:t>IIS</a:t>
            </a:r>
            <a:r>
              <a:rPr kumimoji="1" lang="ja-JP" altLang="en-US" sz="1400" dirty="0" smtClean="0"/>
              <a:t>のアプリケーションとして稼動します。</a:t>
            </a:r>
            <a:endParaRPr kumimoji="1" lang="ja-JP" alt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059582"/>
            <a:ext cx="4804010" cy="35811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26438"/>
            <a:ext cx="3836665" cy="242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1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139702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管理</a:t>
            </a:r>
            <a:r>
              <a:rPr kumimoji="1" lang="en-US" altLang="ja-JP" dirty="0" smtClean="0"/>
              <a:t>Web</a:t>
            </a:r>
            <a:r>
              <a:rPr kumimoji="1" lang="ja-JP" altLang="en-US" dirty="0" smtClean="0"/>
              <a:t>のスクリーンショット</a:t>
            </a:r>
            <a:endParaRPr kumimoji="1" lang="en-US" altLang="ja-JP" dirty="0" smtClean="0"/>
          </a:p>
          <a:p>
            <a:r>
              <a:rPr kumimoji="1" lang="en-US" altLang="ja-JP" dirty="0"/>
              <a:t>2</a:t>
            </a:r>
            <a:r>
              <a:rPr kumimoji="1" lang="ja-JP" altLang="en-US" dirty="0" smtClean="0"/>
              <a:t>つのノードを統合して稼動した場合の例</a:t>
            </a:r>
            <a:endParaRPr kumimoji="1" lang="ja-JP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059582"/>
            <a:ext cx="4719317" cy="357986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 bwMode="auto">
          <a:xfrm>
            <a:off x="3995936" y="3219822"/>
            <a:ext cx="1392055" cy="792088"/>
          </a:xfrm>
          <a:prstGeom prst="ellipse">
            <a:avLst/>
          </a:prstGeom>
          <a:noFill/>
          <a:ln>
            <a:solidFill>
              <a:schemeClr val="accent6"/>
            </a:solidFill>
          </a:ln>
          <a:extLst/>
        </p:spPr>
        <p:txBody>
          <a:bodyPr lIns="91176" tIns="45588" rIns="91176" bIns="45588" rtlCol="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kumimoji="1" lang="ja-JP" altLang="en-US" sz="2200" dirty="0" smtClean="0"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132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56363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/>
              <a:t>管理</a:t>
            </a:r>
            <a:r>
              <a:rPr kumimoji="1" lang="en-US" altLang="ja-JP" sz="1400" dirty="0" smtClean="0"/>
              <a:t>Web</a:t>
            </a:r>
            <a:r>
              <a:rPr kumimoji="1" lang="ja-JP" altLang="en-US" sz="1400" dirty="0" smtClean="0"/>
              <a:t>は</a:t>
            </a:r>
            <a:r>
              <a:rPr kumimoji="1" lang="en-US" altLang="ja-JP" sz="1400" dirty="0" smtClean="0"/>
              <a:t>IIS</a:t>
            </a:r>
            <a:r>
              <a:rPr kumimoji="1" lang="ja-JP" altLang="en-US" sz="1400" dirty="0" smtClean="0"/>
              <a:t>のアプリケーション</a:t>
            </a:r>
            <a:endParaRPr kumimoji="1" lang="en-US" altLang="ja-JP" sz="1400" dirty="0" smtClean="0"/>
          </a:p>
          <a:p>
            <a:r>
              <a:rPr kumimoji="1" lang="ja-JP" altLang="en-US" sz="1400" dirty="0" smtClean="0"/>
              <a:t>として稼動します。</a:t>
            </a:r>
            <a:endParaRPr kumimoji="1" lang="ja-JP" alt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059582"/>
            <a:ext cx="5381413" cy="36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24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4" y="2551823"/>
            <a:ext cx="4208129" cy="20930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0186" y="1635646"/>
            <a:ext cx="3991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S3</a:t>
            </a:r>
            <a:r>
              <a:rPr kumimoji="1" lang="ja-JP" altLang="en-US" sz="1600" dirty="0" smtClean="0"/>
              <a:t>クライアントから</a:t>
            </a:r>
            <a:r>
              <a:rPr kumimoji="1" lang="en-US" altLang="ja-JP" sz="1600" dirty="0" smtClean="0"/>
              <a:t>PAG/INT</a:t>
            </a:r>
            <a:r>
              <a:rPr kumimoji="1" lang="ja-JP" altLang="en-US" sz="1600" dirty="0" smtClean="0"/>
              <a:t>ノードへの接続</a:t>
            </a:r>
            <a:endParaRPr kumimoji="1" lang="en-US" altLang="ja-JP" sz="1600" dirty="0" smtClean="0"/>
          </a:p>
          <a:p>
            <a:r>
              <a:rPr kumimoji="1" lang="en-US" altLang="ja-JP" sz="1600" dirty="0" smtClean="0"/>
              <a:t>S3 Browser</a:t>
            </a:r>
            <a:r>
              <a:rPr kumimoji="1" lang="ja-JP" altLang="en-US" sz="1600" dirty="0" smtClean="0"/>
              <a:t>での接続</a:t>
            </a:r>
            <a:endParaRPr kumimoji="1" lang="ja-JP" alt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772" y="1059582"/>
            <a:ext cx="4764197" cy="358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42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059582"/>
            <a:ext cx="5544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S3</a:t>
            </a:r>
            <a:r>
              <a:rPr kumimoji="1" lang="ja-JP" altLang="en-US" sz="1600" dirty="0" smtClean="0"/>
              <a:t>クライアント</a:t>
            </a:r>
            <a:r>
              <a:rPr kumimoji="1" lang="en-US" altLang="ja-JP" sz="1600" dirty="0" smtClean="0"/>
              <a:t>(</a:t>
            </a:r>
            <a:r>
              <a:rPr kumimoji="1" lang="en-US" altLang="ja-JP" sz="1600" dirty="0" err="1" smtClean="0"/>
              <a:t>CloudBerry</a:t>
            </a:r>
            <a:r>
              <a:rPr kumimoji="1" lang="en-US" altLang="ja-JP" sz="1600" dirty="0" smtClean="0"/>
              <a:t>)</a:t>
            </a:r>
            <a:r>
              <a:rPr kumimoji="1" lang="ja-JP" altLang="en-US" sz="1600" dirty="0" smtClean="0"/>
              <a:t>から</a:t>
            </a:r>
            <a:r>
              <a:rPr kumimoji="1" lang="en-US" altLang="ja-JP" sz="1600" dirty="0" smtClean="0"/>
              <a:t>PAG/INT</a:t>
            </a:r>
            <a:r>
              <a:rPr kumimoji="1" lang="ja-JP" altLang="en-US" sz="1600" dirty="0" smtClean="0"/>
              <a:t>ノードへの接続</a:t>
            </a:r>
            <a:endParaRPr kumimoji="1" lang="ja-JP" alt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70144"/>
            <a:ext cx="5702728" cy="30802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571750"/>
            <a:ext cx="2556180" cy="191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43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92" y="1995686"/>
            <a:ext cx="3799062" cy="22827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1059582"/>
            <a:ext cx="3991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/>
              <a:t>システムの稼動状況はリアルタイムで表示</a:t>
            </a:r>
            <a:endParaRPr kumimoji="1" lang="ja-JP" alt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203598"/>
            <a:ext cx="464385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71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59582"/>
            <a:ext cx="3456384" cy="34563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987574"/>
            <a:ext cx="3472965" cy="37326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894" y="2283718"/>
            <a:ext cx="1831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PAG</a:t>
            </a:r>
            <a:r>
              <a:rPr kumimoji="1" lang="ja-JP" altLang="en-US" sz="1600" dirty="0" smtClean="0"/>
              <a:t>管理</a:t>
            </a:r>
            <a:r>
              <a:rPr kumimoji="1" lang="en-US" altLang="ja-JP" sz="1600" dirty="0" smtClean="0"/>
              <a:t>Web</a:t>
            </a:r>
            <a:r>
              <a:rPr kumimoji="1" lang="ja-JP" altLang="en-US" sz="1600" dirty="0" smtClean="0"/>
              <a:t>から</a:t>
            </a:r>
            <a:endParaRPr kumimoji="1" lang="en-US" altLang="ja-JP" sz="1600" dirty="0" smtClean="0"/>
          </a:p>
          <a:p>
            <a:r>
              <a:rPr kumimoji="1" lang="en-US" altLang="ja-JP" sz="1600" dirty="0" smtClean="0"/>
              <a:t>User</a:t>
            </a:r>
            <a:r>
              <a:rPr kumimoji="1" lang="ja-JP" altLang="en-US" sz="1600" dirty="0" smtClean="0"/>
              <a:t>情報と作成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6014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708" y="1030429"/>
            <a:ext cx="3991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Object Storage</a:t>
            </a:r>
            <a:r>
              <a:rPr kumimoji="1" lang="ja-JP" altLang="en-US" sz="1600" dirty="0" smtClean="0"/>
              <a:t>からの</a:t>
            </a:r>
            <a:r>
              <a:rPr kumimoji="1" lang="en-US" altLang="ja-JP" sz="1600" dirty="0" smtClean="0"/>
              <a:t>S3 </a:t>
            </a:r>
            <a:r>
              <a:rPr kumimoji="1" lang="en-US" altLang="ja-JP" sz="1600" dirty="0" err="1" smtClean="0"/>
              <a:t>Tiering</a:t>
            </a:r>
            <a:r>
              <a:rPr kumimoji="1" lang="en-US" altLang="ja-JP" sz="1600" dirty="0" smtClean="0"/>
              <a:t> </a:t>
            </a:r>
            <a:r>
              <a:rPr kumimoji="1" lang="ja-JP" altLang="en-US" sz="1600" dirty="0" smtClean="0"/>
              <a:t>接続</a:t>
            </a:r>
            <a:endParaRPr kumimoji="1" lang="ja-JP" alt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35646"/>
            <a:ext cx="4405303" cy="30037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63688" y="1497146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err="1" smtClean="0"/>
              <a:t>Cloudian</a:t>
            </a:r>
            <a:r>
              <a:rPr kumimoji="1" lang="en-US" altLang="ja-JP" sz="1200" dirty="0" smtClean="0"/>
              <a:t> HyperStore7.1.3</a:t>
            </a:r>
            <a:endParaRPr kumimoji="1" lang="ja-JP" alt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148064" y="1488877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NetApp StorageGRID11.2 Cloud Storage Pool</a:t>
            </a:r>
            <a:endParaRPr kumimoji="1" lang="ja-JP" alt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51670"/>
            <a:ext cx="4320649" cy="268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6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32"/>
          <p:cNvSpPr txBox="1">
            <a:spLocks noChangeArrowheads="1"/>
          </p:cNvSpPr>
          <p:nvPr/>
        </p:nvSpPr>
        <p:spPr bwMode="auto">
          <a:xfrm>
            <a:off x="516845" y="2061838"/>
            <a:ext cx="3096344" cy="847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1200" dirty="0" smtClean="0">
                <a:latin typeface="PT Sans Bold" panose="020B0703020203020204" pitchFamily="34" charset="0"/>
              </a:rPr>
              <a:t>S3 Tiering</a:t>
            </a:r>
            <a:r>
              <a:rPr lang="ja-JP" altLang="en-US" sz="1200" dirty="0" smtClean="0">
                <a:latin typeface="PT Sans Bold" panose="020B0703020203020204" pitchFamily="34" charset="0"/>
              </a:rPr>
              <a:t>機能を持つｽﾄﾚｰｼﾞｼｽﾃﾑ</a:t>
            </a:r>
            <a:endParaRPr lang="de-DE" altLang="de-DE" sz="1200" dirty="0" smtClean="0">
              <a:latin typeface="PT Sans Bold" panose="020B0703020203020204" pitchFamily="34" charset="0"/>
            </a:endParaRPr>
          </a:p>
          <a:p>
            <a:pPr marL="171450" indent="-171450" eaLnBrk="1" hangingPunct="1">
              <a:buFontTx/>
              <a:buChar char="-"/>
            </a:pPr>
            <a:r>
              <a:rPr lang="de-DE" altLang="de-DE" sz="1000" dirty="0" smtClean="0">
                <a:latin typeface="PT Sans" panose="020B0503020203020204" pitchFamily="34" charset="0"/>
              </a:rPr>
              <a:t>E.g. NAS(Isilon Cloudpools, NetApp CloudVolumes)</a:t>
            </a:r>
          </a:p>
          <a:p>
            <a:pPr marL="171450" indent="-171450" eaLnBrk="1" hangingPunct="1">
              <a:buFontTx/>
              <a:buChar char="-"/>
            </a:pPr>
            <a:r>
              <a:rPr lang="de-DE" altLang="de-DE" sz="1000" dirty="0" smtClean="0">
                <a:latin typeface="PT Sans" panose="020B0503020203020204" pitchFamily="34" charset="0"/>
              </a:rPr>
              <a:t>Object Storage(Cloudian Hyperstore, NetApp StorageGRID..)</a:t>
            </a:r>
          </a:p>
          <a:p>
            <a:pPr marL="171450" indent="-171450" eaLnBrk="1" hangingPunct="1">
              <a:buFontTx/>
              <a:buChar char="-"/>
            </a:pPr>
            <a:r>
              <a:rPr lang="de-DE" altLang="de-DE" sz="1000" dirty="0" smtClean="0">
                <a:latin typeface="PT Sans" panose="020B0503020203020204" pitchFamily="34" charset="0"/>
              </a:rPr>
              <a:t>…</a:t>
            </a:r>
            <a:endParaRPr lang="de-DE" altLang="de-DE" sz="1000" dirty="0">
              <a:latin typeface="PT Sans" panose="020B0503020203020204" pitchFamily="34" charset="0"/>
            </a:endParaRPr>
          </a:p>
        </p:txBody>
      </p:sp>
      <p:sp>
        <p:nvSpPr>
          <p:cNvPr id="46" name="Line 29"/>
          <p:cNvSpPr>
            <a:spLocks noChangeShapeType="1"/>
          </p:cNvSpPr>
          <p:nvPr/>
        </p:nvSpPr>
        <p:spPr bwMode="auto">
          <a:xfrm>
            <a:off x="3024829" y="1693853"/>
            <a:ext cx="0" cy="108000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 dirty="0">
              <a:latin typeface="PT Sans" panose="020B0503020203020204" pitchFamily="34" charset="0"/>
            </a:endParaRPr>
          </a:p>
        </p:txBody>
      </p:sp>
      <p:pic>
        <p:nvPicPr>
          <p:cNvPr id="48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98864" y="1071612"/>
            <a:ext cx="476992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37528" y="1072008"/>
            <a:ext cx="476992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41384" y="1059582"/>
            <a:ext cx="476992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 Box 32"/>
          <p:cNvSpPr txBox="1">
            <a:spLocks noChangeArrowheads="1"/>
          </p:cNvSpPr>
          <p:nvPr/>
        </p:nvSpPr>
        <p:spPr bwMode="auto">
          <a:xfrm>
            <a:off x="4280048" y="1828968"/>
            <a:ext cx="1012032" cy="24902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 smtClean="0">
                <a:latin typeface="PT Sans" panose="020B0503020203020204" pitchFamily="34" charset="0"/>
              </a:rPr>
              <a:t>CIFS/NFS</a:t>
            </a:r>
            <a:endParaRPr lang="de-DE" altLang="de-DE" sz="800" b="1" dirty="0">
              <a:latin typeface="PT Sans" panose="020B0503020203020204" pitchFamily="34" charset="0"/>
            </a:endParaRPr>
          </a:p>
        </p:txBody>
      </p:sp>
      <p:sp>
        <p:nvSpPr>
          <p:cNvPr id="58" name="Line 24"/>
          <p:cNvSpPr>
            <a:spLocks noChangeShapeType="1"/>
          </p:cNvSpPr>
          <p:nvPr/>
        </p:nvSpPr>
        <p:spPr bwMode="auto">
          <a:xfrm>
            <a:off x="2204105" y="1797446"/>
            <a:ext cx="3510416" cy="0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61" name="Text Box 32"/>
          <p:cNvSpPr txBox="1">
            <a:spLocks noChangeArrowheads="1"/>
          </p:cNvSpPr>
          <p:nvPr/>
        </p:nvSpPr>
        <p:spPr bwMode="auto">
          <a:xfrm>
            <a:off x="2114095" y="1581851"/>
            <a:ext cx="382437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 smtClean="0">
                <a:latin typeface="PT Sans" panose="020B0503020203020204" pitchFamily="34" charset="0"/>
              </a:rPr>
              <a:t>LAN</a:t>
            </a:r>
            <a:endParaRPr lang="de-DE" altLang="de-DE" sz="800" b="1" dirty="0">
              <a:latin typeface="PT Sans" panose="020B0503020203020204" pitchFamily="34" charset="0"/>
            </a:endParaRPr>
          </a:p>
        </p:txBody>
      </p:sp>
      <p:sp>
        <p:nvSpPr>
          <p:cNvPr id="80" name="Rectangle 35"/>
          <p:cNvSpPr>
            <a:spLocks noChangeArrowheads="1"/>
          </p:cNvSpPr>
          <p:nvPr/>
        </p:nvSpPr>
        <p:spPr bwMode="auto">
          <a:xfrm>
            <a:off x="251520" y="1059582"/>
            <a:ext cx="1862575" cy="68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marL="0" indent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tabLst>
                <a:tab pos="360363" algn="l"/>
              </a:tabLst>
            </a:pPr>
            <a:r>
              <a:rPr lang="en-US" altLang="de-DE" sz="2200" dirty="0" smtClean="0">
                <a:latin typeface="PT Sans Bold" panose="020B0703020203020204" pitchFamily="34" charset="0"/>
              </a:rPr>
              <a:t>Configuration</a:t>
            </a:r>
            <a:br>
              <a:rPr lang="en-US" altLang="de-DE" sz="2200" dirty="0" smtClean="0">
                <a:latin typeface="PT Sans Bold" panose="020B0703020203020204" pitchFamily="34" charset="0"/>
              </a:rPr>
            </a:br>
            <a:r>
              <a:rPr lang="en-US" altLang="de-DE" sz="2200" dirty="0" smtClean="0">
                <a:latin typeface="PT Sans Bold" panose="020B0703020203020204" pitchFamily="34" charset="0"/>
              </a:rPr>
              <a:t>Overview</a:t>
            </a:r>
          </a:p>
        </p:txBody>
      </p:sp>
      <p:sp>
        <p:nvSpPr>
          <p:cNvPr id="82" name="Rectangle 35"/>
          <p:cNvSpPr>
            <a:spLocks noChangeArrowheads="1"/>
          </p:cNvSpPr>
          <p:nvPr/>
        </p:nvSpPr>
        <p:spPr bwMode="auto">
          <a:xfrm>
            <a:off x="3601031" y="3708840"/>
            <a:ext cx="1877942" cy="566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de-DE" sz="1200" b="1" dirty="0" smtClean="0">
                <a:latin typeface="PT Sans" panose="020B0503020203020204" pitchFamily="34" charset="0"/>
              </a:rPr>
              <a:t>PoINT Archival Gateway</a:t>
            </a:r>
          </a:p>
          <a:p>
            <a:pPr marL="103188" indent="-103188" defTabSz="911225" eaLnBrk="1" hangingPunct="1">
              <a:lnSpc>
                <a:spcPct val="80000"/>
              </a:lnSpc>
              <a:spcBef>
                <a:spcPct val="20000"/>
              </a:spcBef>
              <a:buFont typeface="Symbol" panose="05050102010706020507" pitchFamily="18" charset="2"/>
              <a:buChar char="-"/>
              <a:defRPr/>
            </a:pPr>
            <a:r>
              <a:rPr lang="en-US" altLang="de-DE" sz="1000" dirty="0">
                <a:latin typeface="PT Sans" panose="020B0503020203020204" pitchFamily="34" charset="0"/>
              </a:rPr>
              <a:t>Software Solution</a:t>
            </a:r>
          </a:p>
          <a:p>
            <a:pPr marL="103188" indent="-103188" defTabSz="911225" eaLnBrk="1" hangingPunct="1">
              <a:lnSpc>
                <a:spcPct val="80000"/>
              </a:lnSpc>
              <a:spcBef>
                <a:spcPct val="20000"/>
              </a:spcBef>
              <a:buFont typeface="Symbol" panose="05050102010706020507" pitchFamily="18" charset="2"/>
              <a:buChar char="-"/>
              <a:defRPr/>
            </a:pPr>
            <a:r>
              <a:rPr lang="en-US" altLang="de-DE" sz="1000" dirty="0">
                <a:latin typeface="PT Sans" panose="020B0503020203020204" pitchFamily="34" charset="0"/>
              </a:rPr>
              <a:t>Windows Server based </a:t>
            </a:r>
          </a:p>
        </p:txBody>
      </p:sp>
      <p:sp>
        <p:nvSpPr>
          <p:cNvPr id="40" name="Line 29"/>
          <p:cNvSpPr>
            <a:spLocks noChangeShapeType="1"/>
          </p:cNvSpPr>
          <p:nvPr/>
        </p:nvSpPr>
        <p:spPr bwMode="auto">
          <a:xfrm>
            <a:off x="4179880" y="1689447"/>
            <a:ext cx="0" cy="108000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41" name="Line 29"/>
          <p:cNvSpPr>
            <a:spLocks noChangeShapeType="1"/>
          </p:cNvSpPr>
          <p:nvPr/>
        </p:nvSpPr>
        <p:spPr bwMode="auto">
          <a:xfrm>
            <a:off x="5478972" y="1693853"/>
            <a:ext cx="0" cy="108000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53" name="Line 28"/>
          <p:cNvSpPr>
            <a:spLocks noChangeShapeType="1"/>
          </p:cNvSpPr>
          <p:nvPr/>
        </p:nvSpPr>
        <p:spPr bwMode="auto">
          <a:xfrm>
            <a:off x="4234142" y="2909173"/>
            <a:ext cx="841914" cy="525331"/>
          </a:xfrm>
          <a:prstGeom prst="line">
            <a:avLst/>
          </a:prstGeom>
          <a:noFill/>
          <a:ln w="12700">
            <a:solidFill>
              <a:srgbClr val="A8210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87" name="Line 28"/>
          <p:cNvSpPr>
            <a:spLocks noChangeShapeType="1"/>
          </p:cNvSpPr>
          <p:nvPr/>
        </p:nvSpPr>
        <p:spPr bwMode="auto">
          <a:xfrm>
            <a:off x="3931165" y="1819939"/>
            <a:ext cx="10219" cy="498946"/>
          </a:xfrm>
          <a:prstGeom prst="line">
            <a:avLst/>
          </a:prstGeom>
          <a:noFill/>
          <a:ln w="25400">
            <a:solidFill>
              <a:srgbClr val="58585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90" name="Text Box 32"/>
          <p:cNvSpPr txBox="1">
            <a:spLocks noChangeArrowheads="1"/>
          </p:cNvSpPr>
          <p:nvPr/>
        </p:nvSpPr>
        <p:spPr bwMode="auto">
          <a:xfrm>
            <a:off x="7133377" y="3031959"/>
            <a:ext cx="122413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1200" dirty="0" smtClean="0">
                <a:latin typeface="PT Sans Bold" panose="020B0703020203020204" pitchFamily="34" charset="0"/>
              </a:rPr>
              <a:t>Tape Storage</a:t>
            </a:r>
          </a:p>
          <a:p>
            <a:pPr marL="171450" indent="-171450" eaLnBrk="1" hangingPunct="1">
              <a:buFontTx/>
              <a:buChar char="-"/>
            </a:pPr>
            <a:r>
              <a:rPr lang="de-DE" altLang="de-DE" sz="1000" dirty="0" smtClean="0">
                <a:latin typeface="PT Sans" panose="020B0503020203020204" pitchFamily="34" charset="0"/>
              </a:rPr>
              <a:t>Libraries (LTO8/TS1160)</a:t>
            </a:r>
            <a:endParaRPr lang="de-DE" altLang="de-DE" sz="1000" dirty="0">
              <a:latin typeface="PT Sans" panose="020B0503020203020204" pitchFamily="34" charset="0"/>
            </a:endParaRPr>
          </a:p>
        </p:txBody>
      </p:sp>
      <p:pic>
        <p:nvPicPr>
          <p:cNvPr id="50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9181" y="2211710"/>
            <a:ext cx="708643" cy="697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871895"/>
            <a:ext cx="2304256" cy="24030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165569"/>
            <a:ext cx="3118284" cy="123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6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3504" y="987574"/>
            <a:ext cx="4842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StorageGRID11.2/3 Cloud Storage Pool</a:t>
            </a:r>
            <a:r>
              <a:rPr kumimoji="1" lang="ja-JP" altLang="en-US" sz="1600" dirty="0" smtClean="0"/>
              <a:t>として稼動</a:t>
            </a:r>
            <a:endParaRPr kumimoji="1" lang="ja-JP" alt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492" y="1434234"/>
            <a:ext cx="5363187" cy="32257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830765"/>
            <a:ext cx="4572000" cy="18325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9977" y="1347614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Cloud Storage Pool</a:t>
            </a:r>
            <a:r>
              <a:rPr kumimoji="1" lang="ja-JP" altLang="en-US" sz="1200" dirty="0" smtClean="0"/>
              <a:t>として設定されると</a:t>
            </a:r>
            <a:endParaRPr kumimoji="1" lang="en-US" altLang="ja-JP" sz="1200" dirty="0" smtClean="0"/>
          </a:p>
          <a:p>
            <a:r>
              <a:rPr kumimoji="1" lang="en-US" altLang="ja-JP" sz="1200" dirty="0" smtClean="0"/>
              <a:t>x-</a:t>
            </a:r>
            <a:r>
              <a:rPr kumimoji="1" lang="en-US" altLang="ja-JP" sz="1200" dirty="0" err="1" smtClean="0"/>
              <a:t>ntap</a:t>
            </a:r>
            <a:r>
              <a:rPr kumimoji="1" lang="en-US" altLang="ja-JP" sz="1200" dirty="0" smtClean="0"/>
              <a:t>-</a:t>
            </a:r>
            <a:r>
              <a:rPr kumimoji="1" lang="en-US" altLang="ja-JP" sz="1200" dirty="0" err="1" smtClean="0"/>
              <a:t>sgws</a:t>
            </a:r>
            <a:r>
              <a:rPr kumimoji="1" lang="en-US" altLang="ja-JP" sz="1200" dirty="0" smtClean="0"/>
              <a:t>-cloud-pool-</a:t>
            </a:r>
            <a:r>
              <a:rPr kumimoji="1" lang="en-US" altLang="ja-JP" sz="1200" dirty="0" err="1" smtClean="0"/>
              <a:t>uuid</a:t>
            </a:r>
            <a:r>
              <a:rPr kumimoji="1" lang="ja-JP" altLang="en-US" sz="1200" dirty="0" smtClean="0"/>
              <a:t>が作成</a:t>
            </a:r>
            <a:endParaRPr kumimoji="1" lang="en-US" altLang="ja-JP" sz="1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542499"/>
            <a:ext cx="6299052" cy="11016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402" y="4015234"/>
            <a:ext cx="2685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StorageGrid11.3</a:t>
            </a:r>
            <a:r>
              <a:rPr kumimoji="1" lang="ja-JP" altLang="en-US" sz="1200" dirty="0" smtClean="0"/>
              <a:t> </a:t>
            </a:r>
            <a:r>
              <a:rPr kumimoji="1" lang="en-US" altLang="ja-JP" sz="1200" dirty="0" smtClean="0"/>
              <a:t>Cloud Storage Pool</a:t>
            </a:r>
          </a:p>
        </p:txBody>
      </p:sp>
    </p:spTree>
    <p:extLst>
      <p:ext uri="{BB962C8B-B14F-4D97-AF65-F5344CB8AC3E}">
        <p14:creationId xmlns:p14="http://schemas.microsoft.com/office/powerpoint/2010/main" val="356772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35" y="1059582"/>
            <a:ext cx="6408712" cy="361472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4016" y="1419622"/>
            <a:ext cx="1835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StorageGRID11.3 ILM</a:t>
            </a:r>
            <a:r>
              <a:rPr kumimoji="1" lang="ja-JP" altLang="en-US" sz="1600" dirty="0"/>
              <a:t> </a:t>
            </a:r>
            <a:r>
              <a:rPr kumimoji="1" lang="en-US" altLang="ja-JP" sz="1600" dirty="0" smtClean="0"/>
              <a:t>Rule</a:t>
            </a:r>
            <a:r>
              <a:rPr kumimoji="1" lang="ja-JP" altLang="en-US" sz="1600" dirty="0" smtClean="0"/>
              <a:t>設定</a:t>
            </a:r>
            <a:endParaRPr kumimoji="1" lang="ja-JP" altLang="en-US" sz="1600" dirty="0"/>
          </a:p>
        </p:txBody>
      </p:sp>
      <p:sp>
        <p:nvSpPr>
          <p:cNvPr id="7" name="Oval 6"/>
          <p:cNvSpPr/>
          <p:nvPr/>
        </p:nvSpPr>
        <p:spPr bwMode="auto">
          <a:xfrm>
            <a:off x="3275856" y="2787774"/>
            <a:ext cx="960007" cy="432048"/>
          </a:xfrm>
          <a:prstGeom prst="ellipse">
            <a:avLst/>
          </a:prstGeom>
          <a:noFill/>
          <a:ln>
            <a:solidFill>
              <a:schemeClr val="accent6"/>
            </a:solidFill>
          </a:ln>
          <a:extLst/>
        </p:spPr>
        <p:txBody>
          <a:bodyPr lIns="91176" tIns="45588" rIns="91176" bIns="45588" rtlCol="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kumimoji="1" lang="ja-JP" altLang="en-US" sz="2200" dirty="0" smtClean="0"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10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03598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StorageGRID11.3 ILM</a:t>
            </a:r>
            <a:r>
              <a:rPr kumimoji="1" lang="ja-JP" altLang="en-US" sz="1600" dirty="0"/>
              <a:t> </a:t>
            </a:r>
            <a:r>
              <a:rPr kumimoji="1" lang="en-US" altLang="ja-JP" sz="1600" dirty="0" smtClean="0"/>
              <a:t>Policy</a:t>
            </a:r>
            <a:r>
              <a:rPr kumimoji="1" lang="ja-JP" altLang="en-US" sz="1600" dirty="0" smtClean="0"/>
              <a:t>設定 </a:t>
            </a:r>
            <a:r>
              <a:rPr kumimoji="1" lang="en-US" altLang="ja-JP" sz="1600" dirty="0" smtClean="0"/>
              <a:t>-1</a:t>
            </a:r>
            <a:endParaRPr kumimoji="1" lang="ja-JP" alt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59582"/>
            <a:ext cx="7044261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17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75606"/>
            <a:ext cx="6158317" cy="22363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91680" y="987574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StorageGRID11.3 ILM</a:t>
            </a:r>
            <a:r>
              <a:rPr kumimoji="1" lang="ja-JP" altLang="en-US" sz="1600" dirty="0"/>
              <a:t> </a:t>
            </a:r>
            <a:r>
              <a:rPr kumimoji="1" lang="en-US" altLang="ja-JP" sz="1600" dirty="0" smtClean="0"/>
              <a:t>Policy</a:t>
            </a:r>
            <a:r>
              <a:rPr kumimoji="1" lang="ja-JP" altLang="en-US" sz="1600" dirty="0" smtClean="0"/>
              <a:t>設定 </a:t>
            </a:r>
            <a:r>
              <a:rPr kumimoji="1" lang="en-US" altLang="ja-JP" sz="1600" dirty="0" smtClean="0"/>
              <a:t>-2</a:t>
            </a:r>
            <a:endParaRPr kumimoji="1" lang="ja-JP" altLang="en-US" sz="1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511972"/>
            <a:ext cx="3777431" cy="11765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27784" y="3867894"/>
            <a:ext cx="2321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Policy</a:t>
            </a:r>
            <a:r>
              <a:rPr kumimoji="1" lang="ja-JP" altLang="en-US" sz="1600" dirty="0" smtClean="0"/>
              <a:t> </a:t>
            </a:r>
            <a:r>
              <a:rPr kumimoji="1" lang="en-US" altLang="ja-JP" sz="1600" dirty="0" smtClean="0"/>
              <a:t>Simulation</a:t>
            </a:r>
            <a:r>
              <a:rPr kumimoji="1" lang="ja-JP" altLang="en-US" sz="1600" dirty="0" smtClean="0"/>
              <a:t>結果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1747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987574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StorageGRID11.2 Grid Manager</a:t>
            </a:r>
            <a:endParaRPr kumimoji="1" lang="ja-JP" alt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26128"/>
            <a:ext cx="6516216" cy="337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4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059582"/>
            <a:ext cx="5184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/>
              <a:t>記録データの暗号化とリテンション</a:t>
            </a:r>
            <a:r>
              <a:rPr kumimoji="1" lang="en-US" altLang="ja-JP" sz="1600" dirty="0" smtClean="0"/>
              <a:t>(</a:t>
            </a:r>
            <a:r>
              <a:rPr kumimoji="1" lang="ja-JP" altLang="en-US" sz="1600" dirty="0" smtClean="0"/>
              <a:t>保管期限</a:t>
            </a:r>
            <a:r>
              <a:rPr kumimoji="1" lang="en-US" altLang="ja-JP" sz="1600" dirty="0" smtClean="0"/>
              <a:t>)</a:t>
            </a:r>
            <a:r>
              <a:rPr kumimoji="1" lang="ja-JP" altLang="en-US" sz="1600" dirty="0" smtClean="0"/>
              <a:t>の管理機能</a:t>
            </a:r>
            <a:endParaRPr kumimoji="1" lang="ja-JP" alt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95686"/>
            <a:ext cx="3885301" cy="24482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427734"/>
            <a:ext cx="4224052" cy="18817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08080" y="1923678"/>
            <a:ext cx="2583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 smtClean="0"/>
              <a:t>リテンションは、バケット単位で設定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1898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662203"/>
            <a:ext cx="4597403" cy="2715766"/>
          </a:xfrm>
          <a:prstGeom prst="rect">
            <a:avLst/>
          </a:prstGeom>
        </p:spPr>
      </p:pic>
      <p:sp>
        <p:nvSpPr>
          <p:cNvPr id="3" name="Rectangle 35"/>
          <p:cNvSpPr>
            <a:spLocks noChangeArrowheads="1"/>
          </p:cNvSpPr>
          <p:nvPr/>
        </p:nvSpPr>
        <p:spPr bwMode="auto">
          <a:xfrm>
            <a:off x="2195736" y="1086157"/>
            <a:ext cx="529212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de-DE" sz="22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PoINT Archival Gateway Tape </a:t>
            </a:r>
            <a:r>
              <a:rPr lang="en-US" altLang="de-DE" sz="2200" dirty="0">
                <a:solidFill>
                  <a:prstClr val="black"/>
                </a:solidFill>
                <a:latin typeface="PT Sans Bold" panose="020B0703020203020204" pitchFamily="34" charset="0"/>
              </a:rPr>
              <a:t>Support</a:t>
            </a:r>
          </a:p>
          <a:p>
            <a:pPr marL="0" indent="1905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altLang="de-DE" sz="2200" dirty="0">
              <a:solidFill>
                <a:prstClr val="black"/>
              </a:solidFill>
              <a:latin typeface="PT Sans" panose="020B0503020203020204" pitchFamily="34" charset="0"/>
            </a:endParaRPr>
          </a:p>
        </p:txBody>
      </p:sp>
      <p:sp>
        <p:nvSpPr>
          <p:cNvPr id="2" name="Rectangle 6"/>
          <p:cNvSpPr txBox="1">
            <a:spLocks noChangeArrowheads="1"/>
          </p:cNvSpPr>
          <p:nvPr/>
        </p:nvSpPr>
        <p:spPr bwMode="auto">
          <a:xfrm>
            <a:off x="107504" y="1590111"/>
            <a:ext cx="6624736" cy="285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07" tIns="47754" rIns="95507" bIns="47754" numCol="2" spcCol="18000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PT Sans" panose="020B0503020203020204" pitchFamily="34" charset="0"/>
              </a:rPr>
              <a:t>Drives, Loaders, </a:t>
            </a:r>
            <a:r>
              <a:rPr lang="en-GB" sz="1800" dirty="0" smtClean="0">
                <a:latin typeface="PT Sans" panose="020B0503020203020204" pitchFamily="34" charset="0"/>
              </a:rPr>
              <a:t>Libraries</a:t>
            </a: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GB" sz="1400" dirty="0" smtClean="0">
                <a:latin typeface="PT Sans" panose="020B0503020203020204" pitchFamily="34" charset="0"/>
              </a:rPr>
              <a:t>Native support</a:t>
            </a:r>
            <a:endParaRPr lang="en-GB" sz="1400" dirty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GB" sz="1400" dirty="0">
                <a:latin typeface="PT Sans" panose="020B0503020203020204" pitchFamily="34" charset="0"/>
              </a:rPr>
              <a:t>IBM, HP, Overland, </a:t>
            </a:r>
            <a:r>
              <a:rPr lang="en-GB" sz="1400" dirty="0" smtClean="0">
                <a:latin typeface="PT Sans" panose="020B0503020203020204" pitchFamily="34" charset="0"/>
              </a:rPr>
              <a:t>Tandberg, </a:t>
            </a:r>
            <a:r>
              <a:rPr lang="en-GB" sz="1400" dirty="0">
                <a:latin typeface="PT Sans" panose="020B0503020203020204" pitchFamily="34" charset="0"/>
              </a:rPr>
              <a:t>Quantum, Spectra Logic, </a:t>
            </a:r>
            <a:endParaRPr lang="en-GB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ja-JP" altLang="en-US" sz="1400" dirty="0" smtClean="0">
                <a:latin typeface="PT Sans" panose="020B0503020203020204" pitchFamily="34" charset="0"/>
              </a:rPr>
              <a:t>カートリッジのオフライン管理</a:t>
            </a:r>
            <a:endParaRPr lang="en-GB" sz="1400" dirty="0" smtClean="0">
              <a:latin typeface="PT Sans" panose="020B0503020203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ja-JP" altLang="en-US" sz="1800" dirty="0" smtClean="0">
                <a:latin typeface="PT Sans" panose="020B0503020203020204" pitchFamily="34" charset="0"/>
              </a:rPr>
              <a:t>フォーマット</a:t>
            </a:r>
            <a:endParaRPr lang="en-GB" sz="1800" dirty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ja-JP" altLang="en-US" sz="1400" dirty="0" smtClean="0">
                <a:latin typeface="PT Sans" panose="020B0503020203020204" pitchFamily="34" charset="0"/>
              </a:rPr>
              <a:t>独自仕様のテープフォーマット</a:t>
            </a:r>
            <a:endParaRPr lang="en-GB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ja-JP" altLang="en-US" sz="1400" dirty="0" smtClean="0">
                <a:latin typeface="PT Sans" panose="020B0503020203020204" pitchFamily="34" charset="0"/>
              </a:rPr>
              <a:t>最初の</a:t>
            </a:r>
            <a:r>
              <a:rPr lang="en-US" altLang="ja-JP" sz="1400" dirty="0" smtClean="0">
                <a:latin typeface="PT Sans" panose="020B0503020203020204" pitchFamily="34" charset="0"/>
              </a:rPr>
              <a:t>Block0</a:t>
            </a:r>
            <a:r>
              <a:rPr lang="ja-JP" altLang="en-US" sz="1400" dirty="0" smtClean="0">
                <a:latin typeface="PT Sans" panose="020B0503020203020204" pitchFamily="34" charset="0"/>
              </a:rPr>
              <a:t>に</a:t>
            </a:r>
            <a:r>
              <a:rPr lang="en-US" altLang="ja-JP" sz="1400" dirty="0" smtClean="0">
                <a:latin typeface="PT Sans" panose="020B0503020203020204" pitchFamily="34" charset="0"/>
              </a:rPr>
              <a:t>ECMA13 volume label</a:t>
            </a:r>
            <a:r>
              <a:rPr lang="ja-JP" altLang="en-US" sz="1400" dirty="0" smtClean="0">
                <a:latin typeface="PT Sans" panose="020B0503020203020204" pitchFamily="34" charset="0"/>
              </a:rPr>
              <a:t>を記録し開始</a:t>
            </a:r>
            <a:endParaRPr lang="en-GB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ja-JP" altLang="en-US" sz="1400" dirty="0" smtClean="0">
                <a:latin typeface="PT Sans" panose="020B0503020203020204" pitchFamily="34" charset="0"/>
              </a:rPr>
              <a:t>異なったサイズのメタデータと元データを保存可能</a:t>
            </a:r>
            <a:endParaRPr lang="en-US" altLang="ja-JP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ja-JP" altLang="en-US" sz="1400" dirty="0" smtClean="0">
                <a:latin typeface="PT Sans" panose="020B0503020203020204" pitchFamily="34" charset="0"/>
              </a:rPr>
              <a:t>ブロック単位のエラーコード</a:t>
            </a:r>
            <a:endParaRPr lang="en-US" altLang="de-DE" sz="1400" kern="0" dirty="0" smtClean="0"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30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55450"/>
            <a:ext cx="2606384" cy="2667180"/>
          </a:xfrm>
          <a:prstGeom prst="rect">
            <a:avLst/>
          </a:prstGeom>
        </p:spPr>
      </p:pic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539552" y="1131590"/>
            <a:ext cx="3096344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de-DE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Erasure Coding</a:t>
            </a:r>
            <a:r>
              <a:rPr lang="ja-JP" altLang="en-US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でパラレルに</a:t>
            </a:r>
            <a:endParaRPr lang="en-US" altLang="ja-JP" sz="1600" dirty="0" smtClean="0">
              <a:solidFill>
                <a:prstClr val="black"/>
              </a:solidFill>
              <a:latin typeface="PT Sans Bold" panose="020B070302020302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ja-JP" altLang="en-US" sz="1600" dirty="0">
                <a:solidFill>
                  <a:prstClr val="black"/>
                </a:solidFill>
                <a:latin typeface="PT Sans Bold" panose="020B0703020203020204" pitchFamily="34" charset="0"/>
              </a:rPr>
              <a:t>複数</a:t>
            </a:r>
            <a:r>
              <a:rPr lang="ja-JP" altLang="en-US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ドライブでデータ記録</a:t>
            </a:r>
            <a:endParaRPr lang="en-US" altLang="ja-JP" sz="1600" dirty="0">
              <a:solidFill>
                <a:prstClr val="black"/>
              </a:solidFill>
              <a:latin typeface="PT Sans Bold" panose="020B070302020302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ja-JP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3/4</a:t>
            </a:r>
            <a:r>
              <a:rPr lang="ja-JP" altLang="en-US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では、</a:t>
            </a:r>
            <a:r>
              <a:rPr lang="en-US" altLang="ja-JP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3</a:t>
            </a:r>
            <a:r>
              <a:rPr lang="ja-JP" altLang="en-US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データ、</a:t>
            </a:r>
            <a:r>
              <a:rPr lang="en-US" altLang="ja-JP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1</a:t>
            </a:r>
            <a:r>
              <a:rPr lang="ja-JP" altLang="en-US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パリティ</a:t>
            </a:r>
            <a:endParaRPr lang="en-US" altLang="de-DE" sz="1600" dirty="0">
              <a:solidFill>
                <a:prstClr val="black"/>
              </a:solidFill>
              <a:latin typeface="PT Sans Bold" panose="020B0703020203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86" y="1059582"/>
            <a:ext cx="4796581" cy="349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47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 txBox="1">
            <a:spLocks noChangeArrowheads="1"/>
          </p:cNvSpPr>
          <p:nvPr/>
        </p:nvSpPr>
        <p:spPr bwMode="auto">
          <a:xfrm>
            <a:off x="827584" y="1779662"/>
            <a:ext cx="74888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507" tIns="47754" rIns="95507" bIns="47754" numCol="2" spcCol="18000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1400" dirty="0">
                <a:latin typeface="+mj-ea"/>
                <a:ea typeface="+mj-ea"/>
              </a:rPr>
              <a:t>•Archival Storage Partition / </a:t>
            </a:r>
            <a:r>
              <a:rPr lang="en-GB" sz="1400" dirty="0" smtClean="0">
                <a:latin typeface="+mj-ea"/>
                <a:ea typeface="+mj-ea"/>
              </a:rPr>
              <a:t>ASP</a:t>
            </a:r>
            <a:endParaRPr lang="en-GB" sz="1400" dirty="0">
              <a:latin typeface="+mj-ea"/>
              <a:ea typeface="+mj-ea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ja-JP" altLang="en-US" sz="1400" dirty="0">
                <a:latin typeface="+mj-ea"/>
                <a:ea typeface="+mj-ea"/>
              </a:rPr>
              <a:t>テープ</a:t>
            </a:r>
            <a:r>
              <a:rPr lang="ja-JP" altLang="en-US" sz="1400" dirty="0" smtClean="0">
                <a:latin typeface="+mj-ea"/>
                <a:ea typeface="+mj-ea"/>
              </a:rPr>
              <a:t>ラ</a:t>
            </a:r>
            <a:r>
              <a:rPr lang="ja-JP" altLang="en-US" sz="1400" dirty="0">
                <a:latin typeface="+mj-ea"/>
                <a:ea typeface="+mj-ea"/>
              </a:rPr>
              <a:t>イブラリーのスロットをストレージの管理単位として割り当てる。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ja-JP" altLang="en-US" sz="1400" dirty="0">
                <a:latin typeface="+mj-ea"/>
                <a:ea typeface="+mj-ea"/>
              </a:rPr>
              <a:t>さらに、サイズ、イレージャーコーディング</a:t>
            </a:r>
            <a:r>
              <a:rPr lang="en-US" altLang="ja-JP" sz="1400" dirty="0">
                <a:latin typeface="+mj-ea"/>
                <a:ea typeface="+mj-ea"/>
              </a:rPr>
              <a:t>(</a:t>
            </a:r>
            <a:r>
              <a:rPr lang="en-GB" sz="1400" dirty="0">
                <a:latin typeface="+mj-ea"/>
                <a:ea typeface="+mj-ea"/>
              </a:rPr>
              <a:t>EC)</a:t>
            </a:r>
            <a:r>
              <a:rPr lang="ja-JP" altLang="en-US" sz="1400" dirty="0">
                <a:latin typeface="+mj-ea"/>
                <a:ea typeface="+mj-ea"/>
              </a:rPr>
              <a:t>のレベル、暗号化、自動拡張、リード</a:t>
            </a:r>
            <a:r>
              <a:rPr lang="en-US" altLang="ja-JP" sz="1400" dirty="0">
                <a:latin typeface="+mj-ea"/>
                <a:ea typeface="+mj-ea"/>
              </a:rPr>
              <a:t>/</a:t>
            </a:r>
            <a:r>
              <a:rPr lang="ja-JP" altLang="en-US" sz="1400" dirty="0">
                <a:latin typeface="+mj-ea"/>
                <a:ea typeface="+mj-ea"/>
              </a:rPr>
              <a:t>ライトの優先権を設定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ja-JP" altLang="en-US" sz="1400" dirty="0">
              <a:latin typeface="+mj-ea"/>
              <a:ea typeface="+mj-ea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US" altLang="ja-JP" sz="1400" dirty="0">
                <a:latin typeface="+mj-ea"/>
                <a:ea typeface="+mj-ea"/>
              </a:rPr>
              <a:t>•</a:t>
            </a:r>
            <a:r>
              <a:rPr lang="en-GB" sz="1400" dirty="0">
                <a:latin typeface="+mj-ea"/>
                <a:ea typeface="+mj-ea"/>
              </a:rPr>
              <a:t>Object Repository / OR(Bucket</a:t>
            </a:r>
            <a:r>
              <a:rPr lang="en-GB" sz="1400" dirty="0" smtClean="0">
                <a:latin typeface="+mj-ea"/>
                <a:ea typeface="+mj-ea"/>
              </a:rPr>
              <a:t>)</a:t>
            </a:r>
            <a:endParaRPr lang="en-GB" sz="1400" dirty="0">
              <a:latin typeface="+mj-ea"/>
              <a:ea typeface="+mj-ea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1400" dirty="0">
                <a:latin typeface="+mj-ea"/>
                <a:ea typeface="+mj-ea"/>
              </a:rPr>
              <a:t>AWS S3</a:t>
            </a:r>
            <a:r>
              <a:rPr lang="ja-JP" altLang="en-US" sz="1400" dirty="0">
                <a:latin typeface="+mj-ea"/>
                <a:ea typeface="+mj-ea"/>
              </a:rPr>
              <a:t>サーバーでの</a:t>
            </a:r>
            <a:r>
              <a:rPr lang="en-GB" sz="1400" dirty="0">
                <a:latin typeface="+mj-ea"/>
                <a:ea typeface="+mj-ea"/>
              </a:rPr>
              <a:t>Bucket</a:t>
            </a:r>
            <a:r>
              <a:rPr lang="ja-JP" altLang="en-US" sz="1400" dirty="0">
                <a:latin typeface="+mj-ea"/>
                <a:ea typeface="+mj-ea"/>
              </a:rPr>
              <a:t>に相当する。使用する</a:t>
            </a:r>
            <a:r>
              <a:rPr lang="en-GB" sz="1400" dirty="0">
                <a:latin typeface="+mj-ea"/>
                <a:ea typeface="+mj-ea"/>
              </a:rPr>
              <a:t>Archival Storage Partition</a:t>
            </a:r>
            <a:r>
              <a:rPr lang="ja-JP" altLang="en-US" sz="1400" dirty="0">
                <a:latin typeface="+mj-ea"/>
                <a:ea typeface="+mj-ea"/>
              </a:rPr>
              <a:t>の指定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ja-JP" altLang="en-US" sz="1400" dirty="0">
                <a:latin typeface="+mj-ea"/>
                <a:ea typeface="+mj-ea"/>
              </a:rPr>
              <a:t>オブジェクトのリテンション</a:t>
            </a:r>
            <a:r>
              <a:rPr lang="en-US" altLang="ja-JP" sz="1400" dirty="0">
                <a:latin typeface="+mj-ea"/>
                <a:ea typeface="+mj-ea"/>
              </a:rPr>
              <a:t>(</a:t>
            </a:r>
            <a:r>
              <a:rPr lang="ja-JP" altLang="en-US" sz="1400" dirty="0">
                <a:latin typeface="+mj-ea"/>
                <a:ea typeface="+mj-ea"/>
              </a:rPr>
              <a:t>保管期限</a:t>
            </a:r>
            <a:r>
              <a:rPr lang="en-US" altLang="ja-JP" sz="1400" dirty="0">
                <a:latin typeface="+mj-ea"/>
                <a:ea typeface="+mj-ea"/>
              </a:rPr>
              <a:t>)</a:t>
            </a:r>
            <a:r>
              <a:rPr lang="ja-JP" altLang="en-US" sz="1400" dirty="0">
                <a:latin typeface="+mj-ea"/>
                <a:ea typeface="+mj-ea"/>
              </a:rPr>
              <a:t>の設定、ユーザアクセス設定</a:t>
            </a:r>
            <a:r>
              <a:rPr lang="en-US" altLang="ja-JP" sz="1400" dirty="0">
                <a:latin typeface="+mj-ea"/>
                <a:ea typeface="+mj-ea"/>
              </a:rPr>
              <a:t>(</a:t>
            </a:r>
            <a:r>
              <a:rPr lang="en-GB" sz="1400" dirty="0">
                <a:latin typeface="+mj-ea"/>
                <a:ea typeface="+mj-ea"/>
              </a:rPr>
              <a:t>User, Group, Read Only,,)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1400" dirty="0" smtClean="0">
                <a:latin typeface="+mj-ea"/>
                <a:ea typeface="+mj-ea"/>
              </a:rPr>
              <a:t>•</a:t>
            </a:r>
            <a:r>
              <a:rPr lang="en-GB" sz="1400" dirty="0">
                <a:latin typeface="+mj-ea"/>
                <a:ea typeface="+mj-ea"/>
              </a:rPr>
              <a:t>Protected Volume Array / </a:t>
            </a:r>
            <a:r>
              <a:rPr lang="en-GB" sz="1400" dirty="0" smtClean="0">
                <a:latin typeface="+mj-ea"/>
                <a:ea typeface="+mj-ea"/>
              </a:rPr>
              <a:t>PVA</a:t>
            </a:r>
            <a:endParaRPr lang="en-GB" sz="1400" dirty="0">
              <a:latin typeface="+mj-ea"/>
              <a:ea typeface="+mj-ea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ja-JP" altLang="en-US" sz="1400" dirty="0">
                <a:latin typeface="+mj-ea"/>
                <a:ea typeface="+mj-ea"/>
              </a:rPr>
              <a:t>テープ</a:t>
            </a:r>
            <a:r>
              <a:rPr lang="ja-JP" altLang="en-US" sz="1400" dirty="0" smtClean="0">
                <a:latin typeface="+mj-ea"/>
                <a:ea typeface="+mj-ea"/>
              </a:rPr>
              <a:t>カ</a:t>
            </a:r>
            <a:r>
              <a:rPr lang="ja-JP" altLang="en-US" sz="1400" dirty="0">
                <a:latin typeface="+mj-ea"/>
                <a:ea typeface="+mj-ea"/>
              </a:rPr>
              <a:t>ートリッ</a:t>
            </a:r>
            <a:r>
              <a:rPr lang="ja-JP" altLang="en-US" sz="1400" dirty="0" smtClean="0">
                <a:latin typeface="+mj-ea"/>
                <a:ea typeface="+mj-ea"/>
              </a:rPr>
              <a:t>ジが入っているライブラリーへのスロットの割り当てやデータの保護レベルを割り当て</a:t>
            </a:r>
            <a:endParaRPr lang="en-GB" sz="1400" dirty="0" smtClean="0">
              <a:latin typeface="+mj-ea"/>
              <a:ea typeface="+mj-ea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GB" sz="1400" dirty="0">
              <a:latin typeface="+mj-ea"/>
              <a:ea typeface="+mj-ea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GB" sz="1400" dirty="0">
              <a:latin typeface="+mj-ea"/>
              <a:ea typeface="+mj-ea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971600" y="1275606"/>
            <a:ext cx="6228224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ja-JP" altLang="en-US" sz="2200" dirty="0">
                <a:solidFill>
                  <a:prstClr val="black"/>
                </a:solidFill>
                <a:latin typeface="PT Sans Bold" panose="020B0703020203020204" pitchFamily="34" charset="0"/>
              </a:rPr>
              <a:t>ライブラリ</a:t>
            </a:r>
            <a:r>
              <a:rPr lang="ja-JP" altLang="en-US" sz="22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ーとカートリッジの管理単位</a:t>
            </a:r>
            <a:endParaRPr lang="en-US" altLang="de-DE" sz="2200" dirty="0">
              <a:solidFill>
                <a:prstClr val="black"/>
              </a:solidFill>
              <a:latin typeface="PT Sans Bold" panose="020B0703020203020204" pitchFamily="34" charset="0"/>
            </a:endParaRPr>
          </a:p>
          <a:p>
            <a:pPr marL="0" indent="1905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altLang="de-DE" sz="2200" dirty="0">
              <a:solidFill>
                <a:prstClr val="black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994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059582"/>
            <a:ext cx="540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Partition / Object Repositories / Protected Volume Arrays</a:t>
            </a:r>
            <a:endParaRPr kumimoji="1" lang="ja-JP" alt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35" y="1563638"/>
            <a:ext cx="4042241" cy="29810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045" y="3147814"/>
            <a:ext cx="4240632" cy="9215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040" y="1707654"/>
            <a:ext cx="4284696" cy="95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81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7574"/>
            <a:ext cx="5976665" cy="37070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31" y="3363838"/>
            <a:ext cx="3182900" cy="128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9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35646"/>
            <a:ext cx="4681046" cy="28127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35646"/>
            <a:ext cx="4110290" cy="29317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5856" y="1059582"/>
            <a:ext cx="3991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/>
              <a:t>システムの稼動状況の表示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3470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156835"/>
            <a:ext cx="5184239" cy="34136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378" y="1156835"/>
            <a:ext cx="5227622" cy="341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4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971600" y="1275606"/>
            <a:ext cx="6228224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ja-JP" altLang="en-US" sz="22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ライセンスは、使用する</a:t>
            </a:r>
            <a:r>
              <a:rPr lang="en-US" altLang="ja-JP" sz="22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LTO</a:t>
            </a:r>
            <a:r>
              <a:rPr lang="ja-JP" altLang="en-US" sz="22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ライブラリーのスロット数</a:t>
            </a:r>
            <a:endParaRPr lang="en-US" altLang="de-DE" sz="2200" dirty="0">
              <a:solidFill>
                <a:prstClr val="black"/>
              </a:solidFill>
              <a:latin typeface="PT Sans Bold" panose="020B0703020203020204" pitchFamily="34" charset="0"/>
            </a:endParaRPr>
          </a:p>
          <a:p>
            <a:pPr marL="0" indent="1905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altLang="de-DE" sz="2200" dirty="0">
              <a:solidFill>
                <a:prstClr val="black"/>
              </a:solidFill>
              <a:latin typeface="PT Sans" panose="020B0503020203020204" pitchFamily="34" charset="0"/>
            </a:endParaRP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 bwMode="auto">
          <a:xfrm>
            <a:off x="611560" y="1851670"/>
            <a:ext cx="716526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507" tIns="47754" rIns="95507" bIns="47754" numCol="2" spcCol="18000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ja-JP" sz="1800" dirty="0" smtClean="0">
                <a:latin typeface="PT Sans" panose="020B0503020203020204" pitchFamily="34" charset="0"/>
              </a:rPr>
              <a:t>LTO</a:t>
            </a:r>
            <a:r>
              <a:rPr lang="ja-JP" altLang="en-US" sz="1800" dirty="0" smtClean="0">
                <a:latin typeface="PT Sans" panose="020B0503020203020204" pitchFamily="34" charset="0"/>
              </a:rPr>
              <a:t>ドライブは</a:t>
            </a:r>
            <a:r>
              <a:rPr lang="en-US" altLang="ja-JP" sz="1800" dirty="0" smtClean="0">
                <a:latin typeface="PT Sans" panose="020B0503020203020204" pitchFamily="34" charset="0"/>
              </a:rPr>
              <a:t>4</a:t>
            </a:r>
            <a:r>
              <a:rPr lang="ja-JP" altLang="en-US" sz="1800" dirty="0" smtClean="0">
                <a:latin typeface="PT Sans" panose="020B0503020203020204" pitchFamily="34" charset="0"/>
              </a:rPr>
              <a:t>台</a:t>
            </a:r>
            <a:r>
              <a:rPr lang="ja-JP" altLang="en-US" sz="1800" dirty="0">
                <a:latin typeface="PT Sans" panose="020B0503020203020204" pitchFamily="34" charset="0"/>
              </a:rPr>
              <a:t>単位</a:t>
            </a:r>
            <a:endParaRPr lang="en-GB" sz="18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ja-JP" altLang="en-US" sz="1400" dirty="0" smtClean="0">
                <a:latin typeface="PT Sans" panose="020B0503020203020204" pitchFamily="34" charset="0"/>
              </a:rPr>
              <a:t>メディアのミラーリング</a:t>
            </a:r>
            <a:endParaRPr lang="en-GB" sz="1400" dirty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ja-JP" altLang="en-US" sz="1400" dirty="0" smtClean="0">
                <a:latin typeface="PT Sans" panose="020B0503020203020204" pitchFamily="34" charset="0"/>
              </a:rPr>
              <a:t>メディアのオフライン管理</a:t>
            </a:r>
            <a:endParaRPr lang="en-GB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ja-JP" altLang="en-US" sz="1400" dirty="0" smtClean="0">
                <a:latin typeface="PT Sans" panose="020B0503020203020204" pitchFamily="34" charset="0"/>
              </a:rPr>
              <a:t>ユーザー管理、</a:t>
            </a:r>
            <a:r>
              <a:rPr lang="en-US" altLang="ja-JP" sz="1400" dirty="0" smtClean="0">
                <a:latin typeface="PT Sans" panose="020B0503020203020204" pitchFamily="34" charset="0"/>
              </a:rPr>
              <a:t>DB</a:t>
            </a:r>
            <a:r>
              <a:rPr lang="ja-JP" altLang="en-US" sz="1400" dirty="0" smtClean="0">
                <a:latin typeface="PT Sans" panose="020B0503020203020204" pitchFamily="34" charset="0"/>
              </a:rPr>
              <a:t>自動バック機能</a:t>
            </a:r>
            <a:endParaRPr lang="en-GB" sz="1400" dirty="0" smtClean="0">
              <a:latin typeface="PT Sans" panose="020B0503020203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ja-JP" altLang="en-US" sz="1800" dirty="0" smtClean="0">
                <a:latin typeface="PT Sans" panose="020B0503020203020204" pitchFamily="34" charset="0"/>
              </a:rPr>
              <a:t>ライセンスの単位</a:t>
            </a:r>
            <a:endParaRPr lang="en-GB" sz="1800" dirty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US" altLang="ja-JP" sz="1400" dirty="0" smtClean="0">
                <a:latin typeface="PT Sans" panose="020B0503020203020204" pitchFamily="34" charset="0"/>
              </a:rPr>
              <a:t>12</a:t>
            </a:r>
            <a:r>
              <a:rPr lang="ja-JP" altLang="en-US" sz="1400" dirty="0" smtClean="0">
                <a:latin typeface="PT Sans" panose="020B0503020203020204" pitchFamily="34" charset="0"/>
              </a:rPr>
              <a:t>スロット</a:t>
            </a:r>
            <a:endParaRPr lang="en-GB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US" altLang="ja-JP" sz="1400" dirty="0" smtClean="0">
                <a:latin typeface="PT Sans" panose="020B0503020203020204" pitchFamily="34" charset="0"/>
              </a:rPr>
              <a:t>32</a:t>
            </a:r>
            <a:r>
              <a:rPr lang="ja-JP" altLang="en-US" sz="1400" dirty="0">
                <a:latin typeface="PT Sans" panose="020B0503020203020204" pitchFamily="34" charset="0"/>
              </a:rPr>
              <a:t>スロット</a:t>
            </a:r>
            <a:endParaRPr lang="en-GB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US" altLang="ja-JP" sz="1400" dirty="0" smtClean="0">
                <a:latin typeface="PT Sans" panose="020B0503020203020204" pitchFamily="34" charset="0"/>
              </a:rPr>
              <a:t>48</a:t>
            </a:r>
            <a:r>
              <a:rPr lang="ja-JP" altLang="en-US" sz="1400" dirty="0">
                <a:latin typeface="PT Sans" panose="020B0503020203020204" pitchFamily="34" charset="0"/>
              </a:rPr>
              <a:t>スロット</a:t>
            </a:r>
            <a:endParaRPr lang="en-US" altLang="ja-JP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US" altLang="ja-JP" sz="1400" dirty="0" smtClean="0">
                <a:latin typeface="PT Sans" panose="020B0503020203020204" pitchFamily="34" charset="0"/>
              </a:rPr>
              <a:t>96</a:t>
            </a:r>
            <a:r>
              <a:rPr lang="ja-JP" altLang="en-US" sz="1400" dirty="0">
                <a:latin typeface="PT Sans" panose="020B0503020203020204" pitchFamily="34" charset="0"/>
              </a:rPr>
              <a:t>スロット</a:t>
            </a:r>
            <a:endParaRPr lang="en-US" altLang="ja-JP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US" altLang="ja-JP" sz="1400" dirty="0" smtClean="0">
                <a:latin typeface="PT Sans" panose="020B0503020203020204" pitchFamily="34" charset="0"/>
              </a:rPr>
              <a:t>280</a:t>
            </a:r>
            <a:r>
              <a:rPr lang="ja-JP" altLang="en-US" sz="1400" dirty="0" smtClean="0">
                <a:latin typeface="PT Sans" panose="020B0503020203020204" pitchFamily="34" charset="0"/>
              </a:rPr>
              <a:t>スロット</a:t>
            </a:r>
            <a:endParaRPr lang="en-US" altLang="ja-JP" sz="1400" dirty="0" smtClean="0">
              <a:latin typeface="PT Sans" panose="020B0503020203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Symbol" pitchFamily="18" charset="2"/>
              <a:buChar char="-"/>
              <a:defRPr/>
            </a:pPr>
            <a:r>
              <a:rPr lang="en-US" altLang="ja-JP" sz="1400" kern="0" dirty="0" smtClean="0">
                <a:latin typeface="PT Sans" panose="020B0503020203020204" pitchFamily="34" charset="0"/>
              </a:rPr>
              <a:t>560</a:t>
            </a:r>
            <a:r>
              <a:rPr lang="ja-JP" altLang="en-US" sz="1400" kern="0" dirty="0" smtClean="0">
                <a:latin typeface="PT Sans" panose="020B0503020203020204" pitchFamily="34" charset="0"/>
              </a:rPr>
              <a:t>スロット</a:t>
            </a:r>
            <a:endParaRPr lang="en-US" altLang="de-DE" sz="1400" kern="0" dirty="0" smtClean="0">
              <a:latin typeface="PT Sans" panose="020B05030202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294" y="2211710"/>
            <a:ext cx="499059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0" y="2247900"/>
            <a:ext cx="9144000" cy="140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3600" dirty="0" smtClean="0">
                <a:latin typeface="PT Sans Bold" panose="020B0703020203020204" pitchFamily="34" charset="0"/>
                <a:hlinkClick r:id="rId2"/>
              </a:rPr>
              <a:t>www.point.de</a:t>
            </a:r>
            <a:endParaRPr lang="de-DE" sz="3600" dirty="0">
              <a:latin typeface="PT Sans Bold" panose="020B0703020203020204" pitchFamily="34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de-DE" sz="3600" u="sng" dirty="0" smtClean="0">
                <a:latin typeface="PT Sans Bold" panose="020B0703020203020204" pitchFamily="34" charset="0"/>
              </a:rPr>
              <a:t>www.optical-expert.jp/index2.html</a:t>
            </a:r>
            <a:endParaRPr lang="en-US" sz="3600" u="sng" dirty="0" smtClean="0">
              <a:latin typeface="PT Sans Bold" panose="020B07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14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3478"/>
            <a:ext cx="6880952" cy="4504399"/>
          </a:xfrm>
          <a:prstGeom prst="rect">
            <a:avLst/>
          </a:prstGeom>
        </p:spPr>
      </p:pic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179512" y="1871621"/>
            <a:ext cx="1656184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ja-JP" sz="1600" dirty="0" err="1" smtClean="0">
                <a:solidFill>
                  <a:prstClr val="black"/>
                </a:solidFill>
                <a:latin typeface="PT Sans Bold" panose="020B0703020203020204" pitchFamily="34" charset="0"/>
              </a:rPr>
              <a:t>StorageGRID</a:t>
            </a:r>
            <a:endParaRPr lang="en-US" altLang="ja-JP" sz="1600" dirty="0" smtClean="0">
              <a:solidFill>
                <a:prstClr val="black"/>
              </a:solidFill>
              <a:latin typeface="PT Sans Bold" panose="020B070302020302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ja-JP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11.2</a:t>
            </a:r>
            <a:r>
              <a:rPr lang="ja-JP" altLang="en-US" sz="1600" dirty="0" smtClean="0">
                <a:solidFill>
                  <a:prstClr val="black"/>
                </a:solidFill>
                <a:latin typeface="PT Sans Bold" panose="020B0703020203020204" pitchFamily="34" charset="0"/>
              </a:rPr>
              <a:t>の稼働状況</a:t>
            </a:r>
            <a:endParaRPr lang="en-US" altLang="ja-JP" sz="1600" dirty="0" smtClean="0">
              <a:solidFill>
                <a:prstClr val="black"/>
              </a:solidFill>
              <a:latin typeface="PT Sans Bold" panose="020B07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04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5">
            <a:extLst>
              <a:ext uri="{FF2B5EF4-FFF2-40B4-BE49-F238E27FC236}">
                <a16:creationId xmlns:a16="http://schemas.microsoft.com/office/drawing/2014/main" id="{3BE0A450-61FC-4344-B941-7BAED0EAA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00" y="1152000"/>
            <a:ext cx="792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de-DE" sz="2200" dirty="0">
                <a:latin typeface="PT Sans" panose="020B0503020203020204" pitchFamily="34" charset="0"/>
              </a:rPr>
              <a:t>Use Cases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9B942A1-13BE-46C7-9E30-FDA352035AA6}"/>
              </a:ext>
            </a:extLst>
          </p:cNvPr>
          <p:cNvSpPr/>
          <p:nvPr/>
        </p:nvSpPr>
        <p:spPr bwMode="auto">
          <a:xfrm>
            <a:off x="566126" y="4146287"/>
            <a:ext cx="8138808" cy="299427"/>
          </a:xfrm>
          <a:prstGeom prst="rect">
            <a:avLst/>
          </a:prstGeom>
          <a:solidFill>
            <a:srgbClr val="E2001A"/>
          </a:solidFill>
          <a:ln>
            <a:noFill/>
          </a:ln>
        </p:spPr>
        <p:txBody>
          <a:bodyPr lIns="91176" tIns="45588" rIns="91176" bIns="45588" rtlCol="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400" dirty="0">
                <a:solidFill>
                  <a:schemeClr val="bg1"/>
                </a:solidFill>
                <a:latin typeface="PT Sans" panose="020B0503020203020204" pitchFamily="34" charset="0"/>
              </a:rPr>
              <a:t>PoINT Archival Gateway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CC5CEFA-28D0-4B78-A94C-D64F1C2958DB}"/>
              </a:ext>
            </a:extLst>
          </p:cNvPr>
          <p:cNvSpPr txBox="1"/>
          <p:nvPr/>
        </p:nvSpPr>
        <p:spPr>
          <a:xfrm>
            <a:off x="7661029" y="1808516"/>
            <a:ext cx="1139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>
                <a:latin typeface="PT Sans" panose="020B0503020203020204" pitchFamily="34" charset="0"/>
              </a:rPr>
              <a:t>Any S3 </a:t>
            </a:r>
            <a:r>
              <a:rPr lang="de-DE" sz="1000" b="1" dirty="0" err="1">
                <a:latin typeface="PT Sans" panose="020B0503020203020204" pitchFamily="34" charset="0"/>
              </a:rPr>
              <a:t>compatible</a:t>
            </a:r>
            <a:r>
              <a:rPr lang="de-DE" sz="1000" b="1" dirty="0">
                <a:latin typeface="PT Sans" panose="020B0503020203020204" pitchFamily="34" charset="0"/>
              </a:rPr>
              <a:t> App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91794B2-1357-43D3-9A8B-88DC4B8709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910" y="1745419"/>
            <a:ext cx="870152" cy="52519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507BB7D-3991-43F4-8C16-EAEC834091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74" y="1825600"/>
            <a:ext cx="845889" cy="34094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6AFA9006-6B34-44AD-AF6C-49FD6D5002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810" y="1785503"/>
            <a:ext cx="532587" cy="471158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9D835DF8-BFB6-4EA4-A9F6-DE43EE351D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248" y="1815195"/>
            <a:ext cx="538020" cy="402977"/>
          </a:xfrm>
          <a:prstGeom prst="rect">
            <a:avLst/>
          </a:prstGeom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04BE274-2D05-458F-BBCD-E6B280B77DC8}"/>
              </a:ext>
            </a:extLst>
          </p:cNvPr>
          <p:cNvGrpSpPr/>
          <p:nvPr/>
        </p:nvGrpSpPr>
        <p:grpSpPr>
          <a:xfrm>
            <a:off x="615356" y="2462057"/>
            <a:ext cx="680486" cy="1516421"/>
            <a:chOff x="962499" y="2428026"/>
            <a:chExt cx="680486" cy="1516421"/>
          </a:xfrm>
        </p:grpSpPr>
        <p:cxnSp>
          <p:nvCxnSpPr>
            <p:cNvPr id="16" name="Gerade Verbindung mit Pfeil 15">
              <a:extLst>
                <a:ext uri="{FF2B5EF4-FFF2-40B4-BE49-F238E27FC236}">
                  <a16:creationId xmlns:a16="http://schemas.microsoft.com/office/drawing/2014/main" id="{3AB93833-0BC1-46F5-830D-BCE51069E334}"/>
                </a:ext>
              </a:extLst>
            </p:cNvPr>
            <p:cNvCxnSpPr>
              <a:cxnSpLocks/>
            </p:cNvCxnSpPr>
            <p:nvPr/>
          </p:nvCxnSpPr>
          <p:spPr>
            <a:xfrm>
              <a:off x="1181324" y="2428026"/>
              <a:ext cx="0" cy="864096"/>
            </a:xfrm>
            <a:prstGeom prst="straightConnector1">
              <a:avLst/>
            </a:prstGeom>
            <a:ln w="12700">
              <a:solidFill>
                <a:srgbClr val="D31217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23969058-586F-48AE-A222-7EF933BF10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499" y="3542202"/>
              <a:ext cx="432041" cy="402245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A57928C6-E491-4908-B61F-447B3D4E68D6}"/>
                </a:ext>
              </a:extLst>
            </p:cNvPr>
            <p:cNvSpPr txBox="1"/>
            <p:nvPr/>
          </p:nvSpPr>
          <p:spPr>
            <a:xfrm>
              <a:off x="1181320" y="2439515"/>
              <a:ext cx="461665" cy="83836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900" dirty="0"/>
                <a:t>Generic S3 Connector</a:t>
              </a:r>
            </a:p>
          </p:txBody>
        </p:sp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995F0C2E-A943-439B-AEEE-182C1B3A8C3A}"/>
              </a:ext>
            </a:extLst>
          </p:cNvPr>
          <p:cNvGrpSpPr/>
          <p:nvPr/>
        </p:nvGrpSpPr>
        <p:grpSpPr>
          <a:xfrm>
            <a:off x="1695356" y="2462058"/>
            <a:ext cx="680321" cy="1516420"/>
            <a:chOff x="1975238" y="2428027"/>
            <a:chExt cx="680321" cy="1516420"/>
          </a:xfrm>
        </p:grpSpPr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ACB289E7-95EC-4FDC-B704-7674B12DF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5238" y="3542202"/>
              <a:ext cx="432041" cy="402245"/>
            </a:xfrm>
            <a:prstGeom prst="rect">
              <a:avLst/>
            </a:prstGeom>
          </p:spPr>
        </p:pic>
        <p:cxnSp>
          <p:nvCxnSpPr>
            <p:cNvPr id="30" name="Gerade Verbindung mit Pfeil 29">
              <a:extLst>
                <a:ext uri="{FF2B5EF4-FFF2-40B4-BE49-F238E27FC236}">
                  <a16:creationId xmlns:a16="http://schemas.microsoft.com/office/drawing/2014/main" id="{C90BEEB3-3FD2-4F9B-A2A9-CF0329C16DFC}"/>
                </a:ext>
              </a:extLst>
            </p:cNvPr>
            <p:cNvCxnSpPr>
              <a:cxnSpLocks/>
            </p:cNvCxnSpPr>
            <p:nvPr/>
          </p:nvCxnSpPr>
          <p:spPr>
            <a:xfrm>
              <a:off x="2197402" y="2428027"/>
              <a:ext cx="0" cy="864096"/>
            </a:xfrm>
            <a:prstGeom prst="straightConnector1">
              <a:avLst/>
            </a:prstGeom>
            <a:ln w="12700">
              <a:solidFill>
                <a:srgbClr val="D31217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FA28288C-82AD-4E95-8917-E25A21CBA786}"/>
                </a:ext>
              </a:extLst>
            </p:cNvPr>
            <p:cNvSpPr txBox="1"/>
            <p:nvPr/>
          </p:nvSpPr>
          <p:spPr>
            <a:xfrm>
              <a:off x="2193894" y="2458557"/>
              <a:ext cx="461665" cy="83836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900" dirty="0"/>
                <a:t>ILM and CloudMirror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17759E69-6DD6-411A-87AB-1BC9A30AB1A4}"/>
              </a:ext>
            </a:extLst>
          </p:cNvPr>
          <p:cNvGrpSpPr/>
          <p:nvPr/>
        </p:nvGrpSpPr>
        <p:grpSpPr>
          <a:xfrm>
            <a:off x="2775356" y="2460681"/>
            <a:ext cx="686277" cy="1517797"/>
            <a:chOff x="3286453" y="2426650"/>
            <a:chExt cx="686277" cy="1517797"/>
          </a:xfrm>
        </p:grpSpPr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316C75AB-DDF2-48D9-86A5-3C90CD9C7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6453" y="3542202"/>
              <a:ext cx="432041" cy="402245"/>
            </a:xfrm>
            <a:prstGeom prst="rect">
              <a:avLst/>
            </a:prstGeom>
          </p:spPr>
        </p:pic>
        <p:cxnSp>
          <p:nvCxnSpPr>
            <p:cNvPr id="31" name="Gerade Verbindung mit Pfeil 30">
              <a:extLst>
                <a:ext uri="{FF2B5EF4-FFF2-40B4-BE49-F238E27FC236}">
                  <a16:creationId xmlns:a16="http://schemas.microsoft.com/office/drawing/2014/main" id="{23D3B968-88AC-4662-8B23-1364858A9595}"/>
                </a:ext>
              </a:extLst>
            </p:cNvPr>
            <p:cNvCxnSpPr>
              <a:cxnSpLocks/>
            </p:cNvCxnSpPr>
            <p:nvPr/>
          </p:nvCxnSpPr>
          <p:spPr>
            <a:xfrm>
              <a:off x="3502474" y="2426650"/>
              <a:ext cx="0" cy="864096"/>
            </a:xfrm>
            <a:prstGeom prst="straightConnector1">
              <a:avLst/>
            </a:prstGeom>
            <a:ln w="12700">
              <a:solidFill>
                <a:srgbClr val="D31217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1D6E3E06-BEE2-4B7C-9587-302E336C52E7}"/>
                </a:ext>
              </a:extLst>
            </p:cNvPr>
            <p:cNvSpPr txBox="1"/>
            <p:nvPr/>
          </p:nvSpPr>
          <p:spPr>
            <a:xfrm>
              <a:off x="3511065" y="2438838"/>
              <a:ext cx="461665" cy="83836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900" dirty="0"/>
                <a:t>Auto-Tiering and CRR</a:t>
              </a:r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42FA314-502C-4E71-9EE7-A00CE2E4D241}"/>
              </a:ext>
            </a:extLst>
          </p:cNvPr>
          <p:cNvGrpSpPr/>
          <p:nvPr/>
        </p:nvGrpSpPr>
        <p:grpSpPr>
          <a:xfrm>
            <a:off x="3855356" y="2460682"/>
            <a:ext cx="675517" cy="1517796"/>
            <a:chOff x="4401922" y="2426651"/>
            <a:chExt cx="675517" cy="1517796"/>
          </a:xfrm>
        </p:grpSpPr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7DBC0A45-D938-40ED-BEA8-14556E34E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1922" y="3542202"/>
              <a:ext cx="432041" cy="402245"/>
            </a:xfrm>
            <a:prstGeom prst="rect">
              <a:avLst/>
            </a:prstGeom>
          </p:spPr>
        </p:pic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3C2A0376-325A-4D55-9046-702AAD294FBE}"/>
                </a:ext>
              </a:extLst>
            </p:cNvPr>
            <p:cNvCxnSpPr>
              <a:cxnSpLocks/>
            </p:cNvCxnSpPr>
            <p:nvPr/>
          </p:nvCxnSpPr>
          <p:spPr>
            <a:xfrm>
              <a:off x="4608459" y="2426651"/>
              <a:ext cx="0" cy="864096"/>
            </a:xfrm>
            <a:prstGeom prst="straightConnector1">
              <a:avLst/>
            </a:prstGeom>
            <a:ln w="12700">
              <a:solidFill>
                <a:srgbClr val="D31217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ADFFF25D-5A50-4FDE-923E-398A37289504}"/>
                </a:ext>
              </a:extLst>
            </p:cNvPr>
            <p:cNvSpPr txBox="1"/>
            <p:nvPr/>
          </p:nvSpPr>
          <p:spPr>
            <a:xfrm>
              <a:off x="4615774" y="2445691"/>
              <a:ext cx="461665" cy="83836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900" dirty="0"/>
                <a:t>Tiering and Replication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30CA716E-911A-4857-BAC4-649AC30993B2}"/>
              </a:ext>
            </a:extLst>
          </p:cNvPr>
          <p:cNvGrpSpPr/>
          <p:nvPr/>
        </p:nvGrpSpPr>
        <p:grpSpPr>
          <a:xfrm>
            <a:off x="6015356" y="2460683"/>
            <a:ext cx="543262" cy="1517795"/>
            <a:chOff x="6558738" y="2426652"/>
            <a:chExt cx="543262" cy="1517795"/>
          </a:xfrm>
        </p:grpSpPr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48995459-7BFA-48BC-9812-9B6B4FDF5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8738" y="3542202"/>
              <a:ext cx="432041" cy="402245"/>
            </a:xfrm>
            <a:prstGeom prst="rect">
              <a:avLst/>
            </a:prstGeom>
          </p:spPr>
        </p:pic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7307D83A-7401-4288-A282-B5B46596D8A5}"/>
                </a:ext>
              </a:extLst>
            </p:cNvPr>
            <p:cNvCxnSpPr>
              <a:cxnSpLocks/>
            </p:cNvCxnSpPr>
            <p:nvPr/>
          </p:nvCxnSpPr>
          <p:spPr>
            <a:xfrm>
              <a:off x="6772346" y="2426652"/>
              <a:ext cx="0" cy="864096"/>
            </a:xfrm>
            <a:prstGeom prst="straightConnector1">
              <a:avLst/>
            </a:prstGeom>
            <a:ln w="12700">
              <a:solidFill>
                <a:srgbClr val="D31217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28CF5215-313B-4176-8B7E-57699A2B8992}"/>
                </a:ext>
              </a:extLst>
            </p:cNvPr>
            <p:cNvSpPr txBox="1"/>
            <p:nvPr/>
          </p:nvSpPr>
          <p:spPr>
            <a:xfrm>
              <a:off x="6778835" y="2461402"/>
              <a:ext cx="323165" cy="83836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900" dirty="0"/>
                <a:t>Cloud Backup</a:t>
              </a: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66F70BF3-6B16-448C-A5ED-8BB80E51EFDB}"/>
              </a:ext>
            </a:extLst>
          </p:cNvPr>
          <p:cNvGrpSpPr/>
          <p:nvPr/>
        </p:nvGrpSpPr>
        <p:grpSpPr>
          <a:xfrm>
            <a:off x="7095356" y="2466857"/>
            <a:ext cx="662873" cy="1511621"/>
            <a:chOff x="7680528" y="2432826"/>
            <a:chExt cx="662873" cy="1511621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E6595B1C-AD5F-49D3-AEB6-B375CDB2B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0528" y="3542202"/>
              <a:ext cx="432041" cy="402245"/>
            </a:xfrm>
            <a:prstGeom prst="rect">
              <a:avLst/>
            </a:prstGeom>
          </p:spPr>
        </p:pic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419F5D82-3C16-41EB-A070-DD3AA238DBDB}"/>
                </a:ext>
              </a:extLst>
            </p:cNvPr>
            <p:cNvCxnSpPr>
              <a:cxnSpLocks/>
            </p:cNvCxnSpPr>
            <p:nvPr/>
          </p:nvCxnSpPr>
          <p:spPr>
            <a:xfrm>
              <a:off x="7886788" y="2432826"/>
              <a:ext cx="0" cy="864096"/>
            </a:xfrm>
            <a:prstGeom prst="straightConnector1">
              <a:avLst/>
            </a:prstGeom>
            <a:ln w="12700">
              <a:solidFill>
                <a:srgbClr val="D31217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D1755D27-0BAB-4D63-98EC-435B0344E7A2}"/>
                </a:ext>
              </a:extLst>
            </p:cNvPr>
            <p:cNvSpPr txBox="1"/>
            <p:nvPr/>
          </p:nvSpPr>
          <p:spPr>
            <a:xfrm>
              <a:off x="7881736" y="2445690"/>
              <a:ext cx="461665" cy="83836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900" dirty="0"/>
                <a:t>HDFS S3a</a:t>
              </a:r>
              <a:br>
                <a:rPr lang="en-US" sz="900" dirty="0"/>
              </a:br>
              <a:r>
                <a:rPr lang="en-US" sz="900" dirty="0"/>
                <a:t>backend</a:t>
              </a:r>
            </a:p>
          </p:txBody>
        </p:sp>
      </p:grpSp>
      <p:pic>
        <p:nvPicPr>
          <p:cNvPr id="39" name="Grafik 38">
            <a:extLst>
              <a:ext uri="{FF2B5EF4-FFF2-40B4-BE49-F238E27FC236}">
                <a16:creationId xmlns:a16="http://schemas.microsoft.com/office/drawing/2014/main" id="{C042CA88-8198-4F18-BE4D-C34D5EB9CD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669" y="1848471"/>
            <a:ext cx="828759" cy="308827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5019E234-C854-4EA1-883B-E41339B011A5}"/>
              </a:ext>
            </a:extLst>
          </p:cNvPr>
          <p:cNvGrpSpPr/>
          <p:nvPr/>
        </p:nvGrpSpPr>
        <p:grpSpPr>
          <a:xfrm>
            <a:off x="4935356" y="2460683"/>
            <a:ext cx="539186" cy="1517795"/>
            <a:chOff x="5521467" y="2426652"/>
            <a:chExt cx="539186" cy="1517795"/>
          </a:xfrm>
        </p:grpSpPr>
        <p:pic>
          <p:nvPicPr>
            <p:cNvPr id="36" name="Grafik 35">
              <a:extLst>
                <a:ext uri="{FF2B5EF4-FFF2-40B4-BE49-F238E27FC236}">
                  <a16:creationId xmlns:a16="http://schemas.microsoft.com/office/drawing/2014/main" id="{B2E26660-269B-472D-ADF8-E923106D3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1467" y="3542202"/>
              <a:ext cx="432041" cy="402245"/>
            </a:xfrm>
            <a:prstGeom prst="rect">
              <a:avLst/>
            </a:prstGeom>
          </p:spPr>
        </p:pic>
        <p:cxnSp>
          <p:nvCxnSpPr>
            <p:cNvPr id="37" name="Gerade Verbindung mit Pfeil 36">
              <a:extLst>
                <a:ext uri="{FF2B5EF4-FFF2-40B4-BE49-F238E27FC236}">
                  <a16:creationId xmlns:a16="http://schemas.microsoft.com/office/drawing/2014/main" id="{83BB2055-D5D1-403F-B403-26E8C7AF5B74}"/>
                </a:ext>
              </a:extLst>
            </p:cNvPr>
            <p:cNvCxnSpPr>
              <a:cxnSpLocks/>
            </p:cNvCxnSpPr>
            <p:nvPr/>
          </p:nvCxnSpPr>
          <p:spPr>
            <a:xfrm>
              <a:off x="5730999" y="2426652"/>
              <a:ext cx="0" cy="864096"/>
            </a:xfrm>
            <a:prstGeom prst="straightConnector1">
              <a:avLst/>
            </a:prstGeom>
            <a:ln w="12700">
              <a:solidFill>
                <a:srgbClr val="D31217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6CD62F6B-CA9B-488F-8319-E9FF1FC0A19C}"/>
                </a:ext>
              </a:extLst>
            </p:cNvPr>
            <p:cNvSpPr txBox="1"/>
            <p:nvPr/>
          </p:nvSpPr>
          <p:spPr>
            <a:xfrm>
              <a:off x="5737488" y="2461402"/>
              <a:ext cx="323165" cy="83836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900" dirty="0"/>
                <a:t>Tiering</a:t>
              </a:r>
            </a:p>
          </p:txBody>
        </p:sp>
      </p:grpSp>
      <p:pic>
        <p:nvPicPr>
          <p:cNvPr id="4" name="Grafik 3">
            <a:extLst>
              <a:ext uri="{FF2B5EF4-FFF2-40B4-BE49-F238E27FC236}">
                <a16:creationId xmlns:a16="http://schemas.microsoft.com/office/drawing/2014/main" id="{358F5DBB-E82B-4D62-BC13-395AF0DF3FD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844" y="1736208"/>
            <a:ext cx="864096" cy="500267"/>
          </a:xfrm>
          <a:prstGeom prst="rect">
            <a:avLst/>
          </a:prstGeom>
        </p:spPr>
      </p:pic>
      <p:sp>
        <p:nvSpPr>
          <p:cNvPr id="38" name="Textfeld 37">
            <a:extLst>
              <a:ext uri="{FF2B5EF4-FFF2-40B4-BE49-F238E27FC236}">
                <a16:creationId xmlns:a16="http://schemas.microsoft.com/office/drawing/2014/main" id="{33FCBA33-8D95-4013-BD71-44A3A0FE5C40}"/>
              </a:ext>
            </a:extLst>
          </p:cNvPr>
          <p:cNvSpPr txBox="1"/>
          <p:nvPr/>
        </p:nvSpPr>
        <p:spPr>
          <a:xfrm>
            <a:off x="5718208" y="1861187"/>
            <a:ext cx="1010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PT Sans" panose="020B0503020203020204" pitchFamily="34" charset="0"/>
              </a:rPr>
              <a:t>AWS S3 or </a:t>
            </a:r>
            <a:br>
              <a:rPr lang="en-US" sz="800" b="1" dirty="0">
                <a:latin typeface="PT Sans" panose="020B0503020203020204" pitchFamily="34" charset="0"/>
              </a:rPr>
            </a:br>
            <a:r>
              <a:rPr lang="en-US" sz="800" b="1" dirty="0">
                <a:latin typeface="PT Sans" panose="020B0503020203020204" pitchFamily="34" charset="0"/>
              </a:rPr>
              <a:t>S3-based Cloud</a:t>
            </a:r>
          </a:p>
        </p:txBody>
      </p: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303D40F2-7F08-40D5-93B2-438EADED14A8}"/>
              </a:ext>
            </a:extLst>
          </p:cNvPr>
          <p:cNvGrpSpPr/>
          <p:nvPr/>
        </p:nvGrpSpPr>
        <p:grpSpPr>
          <a:xfrm>
            <a:off x="8175356" y="2479721"/>
            <a:ext cx="524373" cy="1511621"/>
            <a:chOff x="7680528" y="2432826"/>
            <a:chExt cx="524373" cy="1511621"/>
          </a:xfrm>
        </p:grpSpPr>
        <p:pic>
          <p:nvPicPr>
            <p:cNvPr id="42" name="Grafik 41">
              <a:extLst>
                <a:ext uri="{FF2B5EF4-FFF2-40B4-BE49-F238E27FC236}">
                  <a16:creationId xmlns:a16="http://schemas.microsoft.com/office/drawing/2014/main" id="{5B411482-2461-4F03-B954-8D26EC21C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0528" y="3542202"/>
              <a:ext cx="432041" cy="402245"/>
            </a:xfrm>
            <a:prstGeom prst="rect">
              <a:avLst/>
            </a:prstGeom>
          </p:spPr>
        </p:pic>
        <p:cxnSp>
          <p:nvCxnSpPr>
            <p:cNvPr id="44" name="Gerade Verbindung mit Pfeil 43">
              <a:extLst>
                <a:ext uri="{FF2B5EF4-FFF2-40B4-BE49-F238E27FC236}">
                  <a16:creationId xmlns:a16="http://schemas.microsoft.com/office/drawing/2014/main" id="{2C2671B6-23BB-4CE9-B2A4-2312B1B8BFBD}"/>
                </a:ext>
              </a:extLst>
            </p:cNvPr>
            <p:cNvCxnSpPr>
              <a:cxnSpLocks/>
            </p:cNvCxnSpPr>
            <p:nvPr/>
          </p:nvCxnSpPr>
          <p:spPr>
            <a:xfrm>
              <a:off x="7886788" y="2432826"/>
              <a:ext cx="0" cy="864096"/>
            </a:xfrm>
            <a:prstGeom prst="straightConnector1">
              <a:avLst/>
            </a:prstGeom>
            <a:ln w="12700">
              <a:solidFill>
                <a:srgbClr val="D31217"/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0ECED433-8E28-4082-AEA8-C0E729B92928}"/>
                </a:ext>
              </a:extLst>
            </p:cNvPr>
            <p:cNvSpPr txBox="1"/>
            <p:nvPr/>
          </p:nvSpPr>
          <p:spPr>
            <a:xfrm>
              <a:off x="7881736" y="2445690"/>
              <a:ext cx="323165" cy="83836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sz="900" dirty="0"/>
                <a:t>S3 API</a:t>
              </a:r>
            </a:p>
          </p:txBody>
        </p:sp>
      </p:grpSp>
      <p:pic>
        <p:nvPicPr>
          <p:cNvPr id="17" name="Grafik 16">
            <a:extLst>
              <a:ext uri="{FF2B5EF4-FFF2-40B4-BE49-F238E27FC236}">
                <a16:creationId xmlns:a16="http://schemas.microsoft.com/office/drawing/2014/main" id="{D20ABC35-F951-4266-AF4B-258D6CDC18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939" y="1893863"/>
            <a:ext cx="898147" cy="24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22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251520" y="1059582"/>
            <a:ext cx="1862575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marL="0" indent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tabLst>
                <a:tab pos="360363" algn="l"/>
              </a:tabLst>
            </a:pPr>
            <a:r>
              <a:rPr lang="en-US" altLang="de-DE" sz="2200" dirty="0" smtClean="0">
                <a:latin typeface="PT Sans Bold" panose="020B0703020203020204" pitchFamily="34" charset="0"/>
              </a:rPr>
              <a:t>Configuration</a:t>
            </a:r>
            <a:br>
              <a:rPr lang="en-US" altLang="de-DE" sz="2200" dirty="0" smtClean="0">
                <a:latin typeface="PT Sans Bold" panose="020B0703020203020204" pitchFamily="34" charset="0"/>
              </a:rPr>
            </a:br>
            <a:r>
              <a:rPr lang="en-US" altLang="de-DE" sz="2200" dirty="0" smtClean="0">
                <a:latin typeface="PT Sans Bold" panose="020B0703020203020204" pitchFamily="34" charset="0"/>
              </a:rPr>
              <a:t>Overview</a:t>
            </a:r>
            <a:r>
              <a:rPr lang="ja-JP" altLang="en-US" sz="2200" dirty="0">
                <a:latin typeface="PT Sans Bold" panose="020B0703020203020204" pitchFamily="34" charset="0"/>
              </a:rPr>
              <a:t> </a:t>
            </a:r>
            <a:r>
              <a:rPr lang="en-US" altLang="ja-JP" sz="2200" dirty="0" smtClean="0">
                <a:latin typeface="PT Sans Bold" panose="020B0703020203020204" pitchFamily="34" charset="0"/>
              </a:rPr>
              <a:t>2</a:t>
            </a:r>
          </a:p>
          <a:p>
            <a:pPr marL="0" indent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tabLst>
                <a:tab pos="360363" algn="l"/>
              </a:tabLst>
            </a:pPr>
            <a:r>
              <a:rPr lang="en-US" altLang="de-DE" sz="2200" dirty="0" smtClean="0">
                <a:latin typeface="PT Sans Bold" panose="020B0703020203020204" pitchFamily="34" charset="0"/>
              </a:rPr>
              <a:t>All NetApp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11592"/>
          <a:stretch/>
        </p:blipFill>
        <p:spPr>
          <a:xfrm>
            <a:off x="2771800" y="972630"/>
            <a:ext cx="4392488" cy="36978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715677"/>
            <a:ext cx="885451" cy="221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1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61780974-DE31-7640-823A-132C7785F84F}"/>
              </a:ext>
            </a:extLst>
          </p:cNvPr>
          <p:cNvSpPr/>
          <p:nvPr/>
        </p:nvSpPr>
        <p:spPr bwMode="auto">
          <a:xfrm>
            <a:off x="4702938" y="1016533"/>
            <a:ext cx="1872208" cy="3600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376676"/>
            </a:solidFill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176" tIns="45588" rIns="91176" bIns="45588" rtlCol="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de-DE" sz="2200" dirty="0">
              <a:latin typeface="PT Sans" panose="020B0503020203020204" pitchFamily="34" charset="0"/>
            </a:endParaRPr>
          </a:p>
        </p:txBody>
      </p:sp>
      <p:sp>
        <p:nvSpPr>
          <p:cNvPr id="6" name="Rectangle 35">
            <a:extLst>
              <a:ext uri="{FF2B5EF4-FFF2-40B4-BE49-F238E27FC236}">
                <a16:creationId xmlns:a16="http://schemas.microsoft.com/office/drawing/2014/main" id="{F4B26D47-C789-684B-B4B3-FA185333D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291" y="1007996"/>
            <a:ext cx="4047755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marL="0" indent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tabLst>
                <a:tab pos="360363" algn="l"/>
              </a:tabLst>
            </a:pPr>
            <a:r>
              <a:rPr lang="en-US" altLang="de-DE" sz="2200" dirty="0">
                <a:latin typeface="PT Sans Bold" panose="020B0703020203020204" pitchFamily="34" charset="0"/>
              </a:rPr>
              <a:t>Conceptual </a:t>
            </a:r>
            <a:r>
              <a:rPr lang="en-US" altLang="de-DE" sz="2200" dirty="0" smtClean="0">
                <a:latin typeface="PT Sans Bold" panose="020B0703020203020204" pitchFamily="34" charset="0"/>
              </a:rPr>
              <a:t>Overview(NetApp)</a:t>
            </a:r>
            <a:endParaRPr lang="en-US" altLang="de-DE" sz="2200" dirty="0">
              <a:latin typeface="PT Sans Bold" panose="020B0703020203020204" pitchFamily="34" charset="0"/>
            </a:endParaRPr>
          </a:p>
        </p:txBody>
      </p: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2B09C236-BD8D-B248-ACED-1E647AC5433E}"/>
              </a:ext>
            </a:extLst>
          </p:cNvPr>
          <p:cNvCxnSpPr>
            <a:cxnSpLocks/>
          </p:cNvCxnSpPr>
          <p:nvPr/>
        </p:nvCxnSpPr>
        <p:spPr>
          <a:xfrm>
            <a:off x="5260994" y="1864635"/>
            <a:ext cx="18000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FD14F77E-BAA9-4C42-B7F0-5B041189CE39}"/>
              </a:ext>
            </a:extLst>
          </p:cNvPr>
          <p:cNvCxnSpPr>
            <a:cxnSpLocks/>
          </p:cNvCxnSpPr>
          <p:nvPr/>
        </p:nvCxnSpPr>
        <p:spPr>
          <a:xfrm>
            <a:off x="5448320" y="2172931"/>
            <a:ext cx="14400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Gerade Verbindung 8">
            <a:extLst>
              <a:ext uri="{FF2B5EF4-FFF2-40B4-BE49-F238E27FC236}">
                <a16:creationId xmlns:a16="http://schemas.microsoft.com/office/drawing/2014/main" id="{5C87D9E9-B84F-F442-853F-B6A5A09B6753}"/>
              </a:ext>
            </a:extLst>
          </p:cNvPr>
          <p:cNvCxnSpPr/>
          <p:nvPr/>
        </p:nvCxnSpPr>
        <p:spPr>
          <a:xfrm flipV="1">
            <a:off x="2378980" y="2396450"/>
            <a:ext cx="2493212" cy="101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8BBAA588-298A-144D-8E54-18A75D36366C}"/>
              </a:ext>
            </a:extLst>
          </p:cNvPr>
          <p:cNvCxnSpPr/>
          <p:nvPr/>
        </p:nvCxnSpPr>
        <p:spPr>
          <a:xfrm>
            <a:off x="4296194" y="3104765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9E95264E-7905-1246-B8C5-31D46392074B}"/>
              </a:ext>
            </a:extLst>
          </p:cNvPr>
          <p:cNvCxnSpPr/>
          <p:nvPr/>
        </p:nvCxnSpPr>
        <p:spPr>
          <a:xfrm>
            <a:off x="4296194" y="1664605"/>
            <a:ext cx="576000" cy="13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8F0F320D-F8E0-D34F-85F7-3C2201A33E52}"/>
              </a:ext>
            </a:extLst>
          </p:cNvPr>
          <p:cNvCxnSpPr/>
          <p:nvPr/>
        </p:nvCxnSpPr>
        <p:spPr>
          <a:xfrm>
            <a:off x="4296194" y="3749151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6D0341E2-6E2C-3D4E-B4A4-E00105523D43}"/>
              </a:ext>
            </a:extLst>
          </p:cNvPr>
          <p:cNvCxnSpPr/>
          <p:nvPr/>
        </p:nvCxnSpPr>
        <p:spPr>
          <a:xfrm>
            <a:off x="3975794" y="2888703"/>
            <a:ext cx="32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Grafik 13">
            <a:extLst>
              <a:ext uri="{FF2B5EF4-FFF2-40B4-BE49-F238E27FC236}">
                <a16:creationId xmlns:a16="http://schemas.microsoft.com/office/drawing/2014/main" id="{B00D91BD-D08B-AF44-8128-0F460AAB11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962" y="1376573"/>
            <a:ext cx="288127" cy="589106"/>
          </a:xfrm>
          <a:prstGeom prst="rect">
            <a:avLst/>
          </a:prstGeom>
        </p:spPr>
      </p:pic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73BC5FC3-3D45-9542-904A-30A2598010A4}"/>
              </a:ext>
            </a:extLst>
          </p:cNvPr>
          <p:cNvGrpSpPr/>
          <p:nvPr/>
        </p:nvGrpSpPr>
        <p:grpSpPr>
          <a:xfrm>
            <a:off x="5628392" y="1702951"/>
            <a:ext cx="468000" cy="612536"/>
            <a:chOff x="3681568" y="1513990"/>
            <a:chExt cx="530392" cy="746762"/>
          </a:xfrm>
        </p:grpSpPr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49799765-C728-EC46-9C05-4042D4A19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1568" y="1513990"/>
              <a:ext cx="326137" cy="746762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73A7D99D-89BA-EA42-97D8-2C860AB68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2721" y="1995686"/>
              <a:ext cx="179239" cy="252000"/>
            </a:xfrm>
            <a:prstGeom prst="rect">
              <a:avLst/>
            </a:prstGeom>
          </p:spPr>
        </p:pic>
      </p:grpSp>
      <p:cxnSp>
        <p:nvCxnSpPr>
          <p:cNvPr id="18" name="Gerade Verbindung 17">
            <a:extLst>
              <a:ext uri="{FF2B5EF4-FFF2-40B4-BE49-F238E27FC236}">
                <a16:creationId xmlns:a16="http://schemas.microsoft.com/office/drawing/2014/main" id="{720A6674-563E-7048-A4C0-981358A2A928}"/>
              </a:ext>
            </a:extLst>
          </p:cNvPr>
          <p:cNvCxnSpPr/>
          <p:nvPr/>
        </p:nvCxnSpPr>
        <p:spPr>
          <a:xfrm>
            <a:off x="4296192" y="1376573"/>
            <a:ext cx="0" cy="3240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766B522C-50EC-DF46-800F-D7EDA75F6842}"/>
              </a:ext>
            </a:extLst>
          </p:cNvPr>
          <p:cNvCxnSpPr>
            <a:cxnSpLocks/>
          </p:cNvCxnSpPr>
          <p:nvPr/>
        </p:nvCxnSpPr>
        <p:spPr>
          <a:xfrm>
            <a:off x="5448320" y="1470067"/>
            <a:ext cx="0" cy="266400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Gerade Verbindung 19">
            <a:extLst>
              <a:ext uri="{FF2B5EF4-FFF2-40B4-BE49-F238E27FC236}">
                <a16:creationId xmlns:a16="http://schemas.microsoft.com/office/drawing/2014/main" id="{0C662207-BFAF-6845-A113-CB79B4EFEF27}"/>
              </a:ext>
            </a:extLst>
          </p:cNvPr>
          <p:cNvCxnSpPr>
            <a:cxnSpLocks/>
          </p:cNvCxnSpPr>
          <p:nvPr/>
        </p:nvCxnSpPr>
        <p:spPr>
          <a:xfrm flipH="1">
            <a:off x="6323002" y="1470067"/>
            <a:ext cx="0" cy="266400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>
            <a:extLst>
              <a:ext uri="{FF2B5EF4-FFF2-40B4-BE49-F238E27FC236}">
                <a16:creationId xmlns:a16="http://schemas.microsoft.com/office/drawing/2014/main" id="{A5ECD162-18AF-FF4D-95E1-B65C91CCE012}"/>
              </a:ext>
            </a:extLst>
          </p:cNvPr>
          <p:cNvCxnSpPr>
            <a:cxnSpLocks/>
          </p:cNvCxnSpPr>
          <p:nvPr/>
        </p:nvCxnSpPr>
        <p:spPr>
          <a:xfrm flipV="1">
            <a:off x="6322994" y="2265294"/>
            <a:ext cx="612000" cy="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E85E991B-91A0-CE49-B031-6FC5DB47D727}"/>
              </a:ext>
            </a:extLst>
          </p:cNvPr>
          <p:cNvSpPr txBox="1"/>
          <p:nvPr/>
        </p:nvSpPr>
        <p:spPr>
          <a:xfrm>
            <a:off x="3610391" y="1223593"/>
            <a:ext cx="7326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dirty="0">
                <a:latin typeface="PT Sans" panose="020B0503020203020204" pitchFamily="34" charset="0"/>
              </a:rPr>
              <a:t>External</a:t>
            </a:r>
            <a:r>
              <a:rPr lang="de-DE" sz="800" b="1" dirty="0">
                <a:latin typeface="PT Sans" panose="020B0503020203020204" pitchFamily="34" charset="0"/>
              </a:rPr>
              <a:t> Network</a:t>
            </a:r>
          </a:p>
        </p:txBody>
      </p:sp>
      <p:cxnSp>
        <p:nvCxnSpPr>
          <p:cNvPr id="23" name="Gerade Verbindung 22">
            <a:extLst>
              <a:ext uri="{FF2B5EF4-FFF2-40B4-BE49-F238E27FC236}">
                <a16:creationId xmlns:a16="http://schemas.microsoft.com/office/drawing/2014/main" id="{C1E28513-668E-C44B-9CA2-8CB4FCFF4BF8}"/>
              </a:ext>
            </a:extLst>
          </p:cNvPr>
          <p:cNvCxnSpPr>
            <a:cxnSpLocks/>
          </p:cNvCxnSpPr>
          <p:nvPr/>
        </p:nvCxnSpPr>
        <p:spPr>
          <a:xfrm>
            <a:off x="5260994" y="2615606"/>
            <a:ext cx="18000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Gerade Verbindung 23">
            <a:extLst>
              <a:ext uri="{FF2B5EF4-FFF2-40B4-BE49-F238E27FC236}">
                <a16:creationId xmlns:a16="http://schemas.microsoft.com/office/drawing/2014/main" id="{4DBFD84B-09BC-EB40-9F83-E6BDA082DA00}"/>
              </a:ext>
            </a:extLst>
          </p:cNvPr>
          <p:cNvCxnSpPr>
            <a:cxnSpLocks/>
          </p:cNvCxnSpPr>
          <p:nvPr/>
        </p:nvCxnSpPr>
        <p:spPr>
          <a:xfrm>
            <a:off x="5453726" y="2898103"/>
            <a:ext cx="14400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Gerade Verbindung 24">
            <a:extLst>
              <a:ext uri="{FF2B5EF4-FFF2-40B4-BE49-F238E27FC236}">
                <a16:creationId xmlns:a16="http://schemas.microsoft.com/office/drawing/2014/main" id="{13F28DC2-F972-0749-9918-3B8CC875C8D7}"/>
              </a:ext>
            </a:extLst>
          </p:cNvPr>
          <p:cNvCxnSpPr>
            <a:cxnSpLocks/>
          </p:cNvCxnSpPr>
          <p:nvPr/>
        </p:nvCxnSpPr>
        <p:spPr>
          <a:xfrm>
            <a:off x="5260994" y="3295931"/>
            <a:ext cx="18000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Gerade Verbindung 25">
            <a:extLst>
              <a:ext uri="{FF2B5EF4-FFF2-40B4-BE49-F238E27FC236}">
                <a16:creationId xmlns:a16="http://schemas.microsoft.com/office/drawing/2014/main" id="{E5AF12F7-892D-D145-BE79-21093074A81C}"/>
              </a:ext>
            </a:extLst>
          </p:cNvPr>
          <p:cNvCxnSpPr>
            <a:cxnSpLocks/>
          </p:cNvCxnSpPr>
          <p:nvPr/>
        </p:nvCxnSpPr>
        <p:spPr>
          <a:xfrm>
            <a:off x="5453726" y="3680829"/>
            <a:ext cx="14400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26">
            <a:extLst>
              <a:ext uri="{FF2B5EF4-FFF2-40B4-BE49-F238E27FC236}">
                <a16:creationId xmlns:a16="http://schemas.microsoft.com/office/drawing/2014/main" id="{207D1AF8-4246-4A4F-BACD-8A49081F6693}"/>
              </a:ext>
            </a:extLst>
          </p:cNvPr>
          <p:cNvCxnSpPr>
            <a:cxnSpLocks/>
          </p:cNvCxnSpPr>
          <p:nvPr/>
        </p:nvCxnSpPr>
        <p:spPr>
          <a:xfrm>
            <a:off x="5260994" y="3952867"/>
            <a:ext cx="180000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E0BBDB22-841E-2F42-BD45-F1A82C0286FE}"/>
              </a:ext>
            </a:extLst>
          </p:cNvPr>
          <p:cNvCxnSpPr>
            <a:cxnSpLocks/>
          </p:cNvCxnSpPr>
          <p:nvPr/>
        </p:nvCxnSpPr>
        <p:spPr>
          <a:xfrm flipV="1">
            <a:off x="6322994" y="3389425"/>
            <a:ext cx="612000" cy="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28">
            <a:extLst>
              <a:ext uri="{FF2B5EF4-FFF2-40B4-BE49-F238E27FC236}">
                <a16:creationId xmlns:a16="http://schemas.microsoft.com/office/drawing/2014/main" id="{9338F0D4-77B9-E241-84E1-77DF77C49964}"/>
              </a:ext>
            </a:extLst>
          </p:cNvPr>
          <p:cNvCxnSpPr>
            <a:cxnSpLocks/>
          </p:cNvCxnSpPr>
          <p:nvPr/>
        </p:nvCxnSpPr>
        <p:spPr>
          <a:xfrm>
            <a:off x="5962994" y="2047016"/>
            <a:ext cx="360000" cy="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29">
            <a:extLst>
              <a:ext uri="{FF2B5EF4-FFF2-40B4-BE49-F238E27FC236}">
                <a16:creationId xmlns:a16="http://schemas.microsoft.com/office/drawing/2014/main" id="{73AE7ECA-AB9C-C147-A5A9-F486B4D11D1E}"/>
              </a:ext>
            </a:extLst>
          </p:cNvPr>
          <p:cNvCxnSpPr>
            <a:cxnSpLocks/>
          </p:cNvCxnSpPr>
          <p:nvPr/>
        </p:nvCxnSpPr>
        <p:spPr>
          <a:xfrm>
            <a:off x="5962994" y="2757024"/>
            <a:ext cx="360000" cy="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67CC0D57-95B6-CC46-9B7F-807DC3B1E761}"/>
              </a:ext>
            </a:extLst>
          </p:cNvPr>
          <p:cNvCxnSpPr>
            <a:cxnSpLocks/>
          </p:cNvCxnSpPr>
          <p:nvPr/>
        </p:nvCxnSpPr>
        <p:spPr>
          <a:xfrm>
            <a:off x="5962994" y="3522712"/>
            <a:ext cx="360000" cy="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>
            <a:extLst>
              <a:ext uri="{FF2B5EF4-FFF2-40B4-BE49-F238E27FC236}">
                <a16:creationId xmlns:a16="http://schemas.microsoft.com/office/drawing/2014/main" id="{043B108E-0E7D-004B-B3E8-C905A588CA7B}"/>
              </a:ext>
            </a:extLst>
          </p:cNvPr>
          <p:cNvCxnSpPr>
            <a:cxnSpLocks/>
          </p:cNvCxnSpPr>
          <p:nvPr/>
        </p:nvCxnSpPr>
        <p:spPr>
          <a:xfrm>
            <a:off x="5279002" y="2384685"/>
            <a:ext cx="1044000" cy="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32">
            <a:extLst>
              <a:ext uri="{FF2B5EF4-FFF2-40B4-BE49-F238E27FC236}">
                <a16:creationId xmlns:a16="http://schemas.microsoft.com/office/drawing/2014/main" id="{6A66FAD2-E1B1-7645-B0D4-97B820B27414}"/>
              </a:ext>
            </a:extLst>
          </p:cNvPr>
          <p:cNvCxnSpPr>
            <a:cxnSpLocks/>
          </p:cNvCxnSpPr>
          <p:nvPr/>
        </p:nvCxnSpPr>
        <p:spPr>
          <a:xfrm>
            <a:off x="5279002" y="3124835"/>
            <a:ext cx="1044000" cy="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33">
            <a:extLst>
              <a:ext uri="{FF2B5EF4-FFF2-40B4-BE49-F238E27FC236}">
                <a16:creationId xmlns:a16="http://schemas.microsoft.com/office/drawing/2014/main" id="{B292697E-1068-AF4C-9CD4-0F75ACCB5A45}"/>
              </a:ext>
            </a:extLst>
          </p:cNvPr>
          <p:cNvCxnSpPr>
            <a:cxnSpLocks/>
          </p:cNvCxnSpPr>
          <p:nvPr/>
        </p:nvCxnSpPr>
        <p:spPr>
          <a:xfrm>
            <a:off x="5279002" y="3880859"/>
            <a:ext cx="1044000" cy="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>
            <a:extLst>
              <a:ext uri="{FF2B5EF4-FFF2-40B4-BE49-F238E27FC236}">
                <a16:creationId xmlns:a16="http://schemas.microsoft.com/office/drawing/2014/main" id="{591A1FC5-5FA1-B442-AF17-3C62A86F58BC}"/>
              </a:ext>
            </a:extLst>
          </p:cNvPr>
          <p:cNvCxnSpPr>
            <a:cxnSpLocks/>
          </p:cNvCxnSpPr>
          <p:nvPr/>
        </p:nvCxnSpPr>
        <p:spPr>
          <a:xfrm>
            <a:off x="5279002" y="1648611"/>
            <a:ext cx="1044000" cy="0"/>
          </a:xfrm>
          <a:prstGeom prst="line">
            <a:avLst/>
          </a:prstGeom>
          <a:ln>
            <a:solidFill>
              <a:srgbClr val="4D9B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>
            <a:extLst>
              <a:ext uri="{FF2B5EF4-FFF2-40B4-BE49-F238E27FC236}">
                <a16:creationId xmlns:a16="http://schemas.microsoft.com/office/drawing/2014/main" id="{9C57D45B-5997-C743-9E97-DC73C2862929}"/>
              </a:ext>
            </a:extLst>
          </p:cNvPr>
          <p:cNvSpPr txBox="1"/>
          <p:nvPr/>
        </p:nvSpPr>
        <p:spPr>
          <a:xfrm>
            <a:off x="6922567" y="1466820"/>
            <a:ext cx="12961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PT Sans" panose="020B0503020203020204" pitchFamily="34" charset="0"/>
              </a:rPr>
              <a:t>Tape</a:t>
            </a:r>
            <a:r>
              <a:rPr lang="ja-JP" altLang="en-US" sz="800" b="1" dirty="0">
                <a:latin typeface="PT Sans" panose="020B0503020203020204" pitchFamily="34" charset="0"/>
              </a:rPr>
              <a:t> </a:t>
            </a:r>
            <a:r>
              <a:rPr lang="de-DE" sz="800" b="1" dirty="0" smtClean="0">
                <a:latin typeface="PT Sans" panose="020B0503020203020204" pitchFamily="34" charset="0"/>
              </a:rPr>
              <a:t>Libraries </a:t>
            </a:r>
            <a:endParaRPr lang="de-DE" sz="1000" b="1" dirty="0">
              <a:latin typeface="PT Sans" panose="020B0503020203020204" pitchFamily="34" charset="0"/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028DD612-0CC3-7F44-BFC3-93C42CF78E90}"/>
              </a:ext>
            </a:extLst>
          </p:cNvPr>
          <p:cNvSpPr txBox="1"/>
          <p:nvPr/>
        </p:nvSpPr>
        <p:spPr>
          <a:xfrm>
            <a:off x="4846953" y="4134363"/>
            <a:ext cx="775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PT Sans" panose="020B0503020203020204" pitchFamily="34" charset="0"/>
              </a:rPr>
              <a:t>S3 Interface Nodes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BA5E9943-C7BD-A14B-9D30-CB60C32FBE8D}"/>
              </a:ext>
            </a:extLst>
          </p:cNvPr>
          <p:cNvSpPr txBox="1"/>
          <p:nvPr/>
        </p:nvSpPr>
        <p:spPr>
          <a:xfrm>
            <a:off x="5512693" y="4134363"/>
            <a:ext cx="7024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PT Sans" panose="020B0503020203020204" pitchFamily="34" charset="0"/>
              </a:rPr>
              <a:t>Database Nodes</a:t>
            </a:r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EFF1F2DC-F439-5444-88FC-A39272C2B9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13" y="2118139"/>
            <a:ext cx="288127" cy="589106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AF2199E8-FBDD-D54D-9EE6-30078244D2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13" y="2825177"/>
            <a:ext cx="288127" cy="589106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C55E5550-EE67-4843-9D95-919A2ACEE2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13" y="3486291"/>
            <a:ext cx="288127" cy="589106"/>
          </a:xfrm>
          <a:prstGeom prst="rect">
            <a:avLst/>
          </a:prstGeom>
        </p:spPr>
      </p:pic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238BE157-3CAC-9B47-829C-39C543467FAA}"/>
              </a:ext>
            </a:extLst>
          </p:cNvPr>
          <p:cNvGrpSpPr/>
          <p:nvPr/>
        </p:nvGrpSpPr>
        <p:grpSpPr>
          <a:xfrm>
            <a:off x="5622517" y="2456693"/>
            <a:ext cx="468000" cy="612536"/>
            <a:chOff x="3681568" y="1513990"/>
            <a:chExt cx="530392" cy="746762"/>
          </a:xfrm>
        </p:grpSpPr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E6ABB57B-AFAA-614C-82CE-EB3D7CD9B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1568" y="1513990"/>
              <a:ext cx="326137" cy="746762"/>
            </a:xfrm>
            <a:prstGeom prst="rect">
              <a:avLst/>
            </a:prstGeom>
          </p:spPr>
        </p:pic>
        <p:pic>
          <p:nvPicPr>
            <p:cNvPr id="44" name="Grafik 43">
              <a:extLst>
                <a:ext uri="{FF2B5EF4-FFF2-40B4-BE49-F238E27FC236}">
                  <a16:creationId xmlns:a16="http://schemas.microsoft.com/office/drawing/2014/main" id="{B645E953-FBA3-094F-9F8E-7126D0685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2721" y="1995686"/>
              <a:ext cx="179239" cy="252000"/>
            </a:xfrm>
            <a:prstGeom prst="rect">
              <a:avLst/>
            </a:prstGeom>
          </p:spPr>
        </p:pic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A91FB399-A15D-3945-BB06-E517A0FFD11C}"/>
              </a:ext>
            </a:extLst>
          </p:cNvPr>
          <p:cNvGrpSpPr/>
          <p:nvPr/>
        </p:nvGrpSpPr>
        <p:grpSpPr>
          <a:xfrm>
            <a:off x="5622517" y="3212309"/>
            <a:ext cx="468000" cy="612536"/>
            <a:chOff x="3681568" y="1513990"/>
            <a:chExt cx="530392" cy="746762"/>
          </a:xfrm>
        </p:grpSpPr>
        <p:pic>
          <p:nvPicPr>
            <p:cNvPr id="46" name="Grafik 45">
              <a:extLst>
                <a:ext uri="{FF2B5EF4-FFF2-40B4-BE49-F238E27FC236}">
                  <a16:creationId xmlns:a16="http://schemas.microsoft.com/office/drawing/2014/main" id="{3A858054-9E9C-7149-9392-16D11A95A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1568" y="1513990"/>
              <a:ext cx="326137" cy="746762"/>
            </a:xfrm>
            <a:prstGeom prst="rect">
              <a:avLst/>
            </a:prstGeom>
          </p:spPr>
        </p:pic>
        <p:pic>
          <p:nvPicPr>
            <p:cNvPr id="47" name="Grafik 46">
              <a:extLst>
                <a:ext uri="{FF2B5EF4-FFF2-40B4-BE49-F238E27FC236}">
                  <a16:creationId xmlns:a16="http://schemas.microsoft.com/office/drawing/2014/main" id="{67C4D8C9-71A0-D74C-9D54-D619E0BFE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2721" y="1995686"/>
              <a:ext cx="179239" cy="252000"/>
            </a:xfrm>
            <a:prstGeom prst="rect">
              <a:avLst/>
            </a:prstGeom>
          </p:spPr>
        </p:pic>
      </p:grpSp>
      <p:sp>
        <p:nvSpPr>
          <p:cNvPr id="50" name="Rectangle 35">
            <a:extLst>
              <a:ext uri="{FF2B5EF4-FFF2-40B4-BE49-F238E27FC236}">
                <a16:creationId xmlns:a16="http://schemas.microsoft.com/office/drawing/2014/main" id="{018F79AE-02AB-8546-B69A-B7C30A92A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2938" y="1097012"/>
            <a:ext cx="1872208" cy="207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de-DE" sz="1200" b="1" dirty="0">
                <a:solidFill>
                  <a:srgbClr val="376676"/>
                </a:solidFill>
                <a:latin typeface="PT Sans" panose="020B0503020203020204" pitchFamily="34" charset="0"/>
              </a:rPr>
              <a:t>PoINT Archival Gateway</a:t>
            </a:r>
          </a:p>
        </p:txBody>
      </p:sp>
      <p:sp>
        <p:nvSpPr>
          <p:cNvPr id="51" name="Text Box 32">
            <a:extLst>
              <a:ext uri="{FF2B5EF4-FFF2-40B4-BE49-F238E27FC236}">
                <a16:creationId xmlns:a16="http://schemas.microsoft.com/office/drawing/2014/main" id="{3A5A9752-3691-E24F-A3C2-CBA407D91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2050" y="2102665"/>
            <a:ext cx="645384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 smtClean="0">
                <a:latin typeface="PT Sans" panose="020B0503020203020204" pitchFamily="34" charset="0"/>
              </a:rPr>
              <a:t>FPolicy</a:t>
            </a:r>
            <a:endParaRPr lang="de-DE" altLang="de-DE" sz="800" b="1" dirty="0">
              <a:latin typeface="PT Sans" panose="020B0503020203020204" pitchFamily="34" charset="0"/>
            </a:endParaRP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FCA79E92-ABB5-F842-951B-AD97998D30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560" y="1579223"/>
            <a:ext cx="505746" cy="458795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EE7C55AA-359D-4D49-8E66-097E14CEDA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746" y="1647013"/>
            <a:ext cx="505746" cy="458795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4FCFE1BD-F219-1042-8222-DE7074C92E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570" y="1709758"/>
            <a:ext cx="505746" cy="458795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576787EE-6F0C-D040-A098-405189B98A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688" y="1592597"/>
            <a:ext cx="738486" cy="396000"/>
          </a:xfrm>
          <a:prstGeom prst="rect">
            <a:avLst/>
          </a:prstGeom>
        </p:spPr>
      </p:pic>
      <p:cxnSp>
        <p:nvCxnSpPr>
          <p:cNvPr id="56" name="Gerade Verbindung 55">
            <a:extLst>
              <a:ext uri="{FF2B5EF4-FFF2-40B4-BE49-F238E27FC236}">
                <a16:creationId xmlns:a16="http://schemas.microsoft.com/office/drawing/2014/main" id="{E367FB06-78A5-074B-BC76-940CDE71ABBD}"/>
              </a:ext>
            </a:extLst>
          </p:cNvPr>
          <p:cNvCxnSpPr/>
          <p:nvPr/>
        </p:nvCxnSpPr>
        <p:spPr>
          <a:xfrm>
            <a:off x="2182658" y="1808620"/>
            <a:ext cx="54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9" name="Grafik 58">
            <a:extLst>
              <a:ext uri="{FF2B5EF4-FFF2-40B4-BE49-F238E27FC236}">
                <a16:creationId xmlns:a16="http://schemas.microsoft.com/office/drawing/2014/main" id="{5C869956-29BC-5E44-BCFE-01B9FE1D53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081" y="2560225"/>
            <a:ext cx="1133933" cy="665656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04E88BAC-B77F-6247-B19B-A026C98D32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879" y="3529928"/>
            <a:ext cx="505746" cy="458795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6FEA6F44-7124-DD42-9E9C-276CB68D16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011" y="4179267"/>
            <a:ext cx="505746" cy="458795"/>
          </a:xfrm>
          <a:prstGeom prst="rect">
            <a:avLst/>
          </a:prstGeom>
        </p:spPr>
      </p:pic>
      <p:cxnSp>
        <p:nvCxnSpPr>
          <p:cNvPr id="63" name="Gerade Verbindung 62">
            <a:extLst>
              <a:ext uri="{FF2B5EF4-FFF2-40B4-BE49-F238E27FC236}">
                <a16:creationId xmlns:a16="http://schemas.microsoft.com/office/drawing/2014/main" id="{87A052E1-8574-C642-9194-E172F26AD931}"/>
              </a:ext>
            </a:extLst>
          </p:cNvPr>
          <p:cNvCxnSpPr>
            <a:cxnSpLocks/>
          </p:cNvCxnSpPr>
          <p:nvPr/>
        </p:nvCxnSpPr>
        <p:spPr>
          <a:xfrm>
            <a:off x="3408218" y="4304322"/>
            <a:ext cx="8850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 Box 32">
            <a:extLst>
              <a:ext uri="{FF2B5EF4-FFF2-40B4-BE49-F238E27FC236}">
                <a16:creationId xmlns:a16="http://schemas.microsoft.com/office/drawing/2014/main" id="{2B8CC2C3-C009-1742-8144-FD8D13FB1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334" y="3516881"/>
            <a:ext cx="382437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S3</a:t>
            </a:r>
          </a:p>
        </p:txBody>
      </p:sp>
      <p:sp>
        <p:nvSpPr>
          <p:cNvPr id="65" name="Text Box 32">
            <a:extLst>
              <a:ext uri="{FF2B5EF4-FFF2-40B4-BE49-F238E27FC236}">
                <a16:creationId xmlns:a16="http://schemas.microsoft.com/office/drawing/2014/main" id="{BAE7491F-364B-C948-8CD5-9A3C0BCBD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283" y="3354516"/>
            <a:ext cx="846752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PAG S3 Client</a:t>
            </a:r>
          </a:p>
        </p:txBody>
      </p:sp>
      <p:sp>
        <p:nvSpPr>
          <p:cNvPr id="66" name="Text Box 32">
            <a:extLst>
              <a:ext uri="{FF2B5EF4-FFF2-40B4-BE49-F238E27FC236}">
                <a16:creationId xmlns:a16="http://schemas.microsoft.com/office/drawing/2014/main" id="{F9683274-6FFA-0D4C-8C2E-2E8ABD353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3003" y="4009541"/>
            <a:ext cx="792088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PAG Admin</a:t>
            </a:r>
          </a:p>
        </p:txBody>
      </p:sp>
      <p:sp>
        <p:nvSpPr>
          <p:cNvPr id="67" name="Text Box 32">
            <a:extLst>
              <a:ext uri="{FF2B5EF4-FFF2-40B4-BE49-F238E27FC236}">
                <a16:creationId xmlns:a16="http://schemas.microsoft.com/office/drawing/2014/main" id="{725A8F0E-287B-2F4C-B9A0-892DBE34B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0650" y="1592808"/>
            <a:ext cx="704424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algn="ctr" eaLnBrk="1" hangingPunct="1"/>
            <a:r>
              <a:rPr lang="de-DE" altLang="de-DE" sz="800" b="1" dirty="0">
                <a:latin typeface="PT Sans" panose="020B0503020203020204" pitchFamily="34" charset="0"/>
              </a:rPr>
              <a:t>CIFS / NFS</a:t>
            </a:r>
          </a:p>
        </p:txBody>
      </p:sp>
      <p:sp>
        <p:nvSpPr>
          <p:cNvPr id="68" name="Text Box 32">
            <a:extLst>
              <a:ext uri="{FF2B5EF4-FFF2-40B4-BE49-F238E27FC236}">
                <a16:creationId xmlns:a16="http://schemas.microsoft.com/office/drawing/2014/main" id="{B31E374A-DF3F-EE4F-B962-191458932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562" y="1374015"/>
            <a:ext cx="727716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NAS Clients</a:t>
            </a:r>
          </a:p>
        </p:txBody>
      </p:sp>
      <p:sp>
        <p:nvSpPr>
          <p:cNvPr id="69" name="Text Box 32">
            <a:extLst>
              <a:ext uri="{FF2B5EF4-FFF2-40B4-BE49-F238E27FC236}">
                <a16:creationId xmlns:a16="http://schemas.microsoft.com/office/drawing/2014/main" id="{A6C966B1-BC0A-6443-9BD3-E4514787B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820" y="1376573"/>
            <a:ext cx="827049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NetApp FAS</a:t>
            </a:r>
          </a:p>
        </p:txBody>
      </p:sp>
      <p:sp>
        <p:nvSpPr>
          <p:cNvPr id="70" name="Text Box 32">
            <a:extLst>
              <a:ext uri="{FF2B5EF4-FFF2-40B4-BE49-F238E27FC236}">
                <a16:creationId xmlns:a16="http://schemas.microsoft.com/office/drawing/2014/main" id="{FF961537-5781-A44B-9395-881120655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017" y="4097565"/>
            <a:ext cx="483828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HTTPS</a:t>
            </a:r>
          </a:p>
        </p:txBody>
      </p:sp>
      <p:sp>
        <p:nvSpPr>
          <p:cNvPr id="73" name="Text Box 32">
            <a:extLst>
              <a:ext uri="{FF2B5EF4-FFF2-40B4-BE49-F238E27FC236}">
                <a16:creationId xmlns:a16="http://schemas.microsoft.com/office/drawing/2014/main" id="{1FDE844A-CC0B-034A-AD66-93BAF8420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413" y="3512349"/>
            <a:ext cx="680567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S3 Clients</a:t>
            </a:r>
          </a:p>
        </p:txBody>
      </p:sp>
      <p:pic>
        <p:nvPicPr>
          <p:cNvPr id="81" name="Grafik 80">
            <a:extLst>
              <a:ext uri="{FF2B5EF4-FFF2-40B4-BE49-F238E27FC236}">
                <a16:creationId xmlns:a16="http://schemas.microsoft.com/office/drawing/2014/main" id="{73F950CC-D500-CE47-BF10-5571D8E733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86" y="2176270"/>
            <a:ext cx="437190" cy="538692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ECD40624-269E-6D4C-9B4C-ACC582A147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058" y="2880717"/>
            <a:ext cx="505746" cy="458795"/>
          </a:xfrm>
          <a:prstGeom prst="rect">
            <a:avLst/>
          </a:prstGeom>
        </p:spPr>
      </p:pic>
      <p:pic>
        <p:nvPicPr>
          <p:cNvPr id="87" name="Grafik 86">
            <a:extLst>
              <a:ext uri="{FF2B5EF4-FFF2-40B4-BE49-F238E27FC236}">
                <a16:creationId xmlns:a16="http://schemas.microsoft.com/office/drawing/2014/main" id="{00D47C38-7CA0-F043-A27E-4DC9A60837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244" y="2948507"/>
            <a:ext cx="505746" cy="458795"/>
          </a:xfrm>
          <a:prstGeom prst="rect">
            <a:avLst/>
          </a:prstGeom>
        </p:spPr>
      </p:pic>
      <p:pic>
        <p:nvPicPr>
          <p:cNvPr id="88" name="Grafik 87">
            <a:extLst>
              <a:ext uri="{FF2B5EF4-FFF2-40B4-BE49-F238E27FC236}">
                <a16:creationId xmlns:a16="http://schemas.microsoft.com/office/drawing/2014/main" id="{8D687E65-FEAA-174C-A50F-CED07E8ED3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068" y="3011252"/>
            <a:ext cx="505746" cy="458795"/>
          </a:xfrm>
          <a:prstGeom prst="rect">
            <a:avLst/>
          </a:prstGeom>
        </p:spPr>
      </p:pic>
      <p:cxnSp>
        <p:nvCxnSpPr>
          <p:cNvPr id="92" name="Gerade Verbindung 91">
            <a:extLst>
              <a:ext uri="{FF2B5EF4-FFF2-40B4-BE49-F238E27FC236}">
                <a16:creationId xmlns:a16="http://schemas.microsoft.com/office/drawing/2014/main" id="{466EDA7C-BF57-B948-86C6-7B7DAD4F0F08}"/>
              </a:ext>
            </a:extLst>
          </p:cNvPr>
          <p:cNvCxnSpPr>
            <a:cxnSpLocks/>
          </p:cNvCxnSpPr>
          <p:nvPr/>
        </p:nvCxnSpPr>
        <p:spPr>
          <a:xfrm>
            <a:off x="3408218" y="3686110"/>
            <a:ext cx="8850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 Box 32">
            <a:extLst>
              <a:ext uri="{FF2B5EF4-FFF2-40B4-BE49-F238E27FC236}">
                <a16:creationId xmlns:a16="http://schemas.microsoft.com/office/drawing/2014/main" id="{411A8B08-93B4-3849-BB71-13A686661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555" y="2207651"/>
            <a:ext cx="954060" cy="617526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900" b="1" dirty="0">
                <a:latin typeface="PT Sans" panose="020B0503020203020204" pitchFamily="34" charset="0"/>
              </a:rPr>
              <a:t>PoINT Storage Manager</a:t>
            </a:r>
          </a:p>
          <a:p>
            <a:pPr eaLnBrk="1" hangingPunct="1"/>
            <a:r>
              <a:rPr lang="de-DE" altLang="de-DE" sz="800" dirty="0">
                <a:latin typeface="PT Sans" panose="020B0503020203020204" pitchFamily="34" charset="0"/>
              </a:rPr>
              <a:t>File Tiering &amp; </a:t>
            </a:r>
            <a:r>
              <a:rPr lang="en-US" altLang="de-DE" sz="800" dirty="0">
                <a:latin typeface="PT Sans" panose="020B0503020203020204" pitchFamily="34" charset="0"/>
              </a:rPr>
              <a:t>Archiving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994" y="1844598"/>
            <a:ext cx="832599" cy="2079695"/>
          </a:xfrm>
          <a:prstGeom prst="rect">
            <a:avLst/>
          </a:prstGeom>
        </p:spPr>
      </p:pic>
      <p:cxnSp>
        <p:nvCxnSpPr>
          <p:cNvPr id="84" name="Straight Connector 83"/>
          <p:cNvCxnSpPr/>
          <p:nvPr/>
        </p:nvCxnSpPr>
        <p:spPr>
          <a:xfrm flipH="1">
            <a:off x="2411760" y="3225881"/>
            <a:ext cx="18814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Text Box 32">
            <a:extLst>
              <a:ext uri="{FF2B5EF4-FFF2-40B4-BE49-F238E27FC236}">
                <a16:creationId xmlns:a16="http://schemas.microsoft.com/office/drawing/2014/main" id="{2B8CC2C3-C009-1742-8144-FD8D13FB1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7926" y="3237332"/>
            <a:ext cx="382437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S3</a:t>
            </a:r>
          </a:p>
        </p:txBody>
      </p:sp>
      <p:cxnSp>
        <p:nvCxnSpPr>
          <p:cNvPr id="91" name="Straight Connector 90"/>
          <p:cNvCxnSpPr/>
          <p:nvPr/>
        </p:nvCxnSpPr>
        <p:spPr>
          <a:xfrm flipV="1">
            <a:off x="2452658" y="3007743"/>
            <a:ext cx="399810" cy="35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1" name="Text Box 32">
            <a:extLst>
              <a:ext uri="{FF2B5EF4-FFF2-40B4-BE49-F238E27FC236}">
                <a16:creationId xmlns:a16="http://schemas.microsoft.com/office/drawing/2014/main" id="{3A5A9752-3691-E24F-A3C2-CBA407D91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5356" y="2175948"/>
            <a:ext cx="382437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S3</a:t>
            </a:r>
          </a:p>
        </p:txBody>
      </p:sp>
      <p:cxnSp>
        <p:nvCxnSpPr>
          <p:cNvPr id="102" name="Straight Connector 101"/>
          <p:cNvCxnSpPr>
            <a:endCxn id="55" idx="2"/>
          </p:cNvCxnSpPr>
          <p:nvPr/>
        </p:nvCxnSpPr>
        <p:spPr>
          <a:xfrm flipV="1">
            <a:off x="2388678" y="1988597"/>
            <a:ext cx="758253" cy="2826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5" name="Text Box 32">
            <a:extLst>
              <a:ext uri="{FF2B5EF4-FFF2-40B4-BE49-F238E27FC236}">
                <a16:creationId xmlns:a16="http://schemas.microsoft.com/office/drawing/2014/main" id="{3A5A9752-3691-E24F-A3C2-CBA407D91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3250" y="2825290"/>
            <a:ext cx="382437" cy="2158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latin typeface="PT Sans" panose="020B0503020203020204" pitchFamily="34" charset="0"/>
              </a:rPr>
              <a:t>S3</a:t>
            </a:r>
          </a:p>
        </p:txBody>
      </p:sp>
    </p:spTree>
    <p:extLst>
      <p:ext uri="{BB962C8B-B14F-4D97-AF65-F5344CB8AC3E}">
        <p14:creationId xmlns:p14="http://schemas.microsoft.com/office/powerpoint/2010/main" val="299636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35"/>
          <p:cNvSpPr>
            <a:spLocks noChangeArrowheads="1"/>
          </p:cNvSpPr>
          <p:nvPr/>
        </p:nvSpPr>
        <p:spPr bwMode="auto">
          <a:xfrm>
            <a:off x="251520" y="1059582"/>
            <a:ext cx="1721355" cy="68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marL="0" indent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tabLst>
                <a:tab pos="360363" algn="l"/>
              </a:tabLst>
            </a:pPr>
            <a:r>
              <a:rPr lang="en-US" altLang="de-DE" sz="2200" dirty="0" smtClean="0">
                <a:latin typeface="PT Sans Bold" panose="020B0703020203020204" pitchFamily="34" charset="0"/>
              </a:rPr>
              <a:t>Conceptual</a:t>
            </a:r>
            <a:br>
              <a:rPr lang="en-US" altLang="de-DE" sz="2200" dirty="0" smtClean="0">
                <a:latin typeface="PT Sans Bold" panose="020B0703020203020204" pitchFamily="34" charset="0"/>
              </a:rPr>
            </a:br>
            <a:r>
              <a:rPr lang="en-US" altLang="de-DE" sz="2200" dirty="0" smtClean="0">
                <a:latin typeface="PT Sans Bold" panose="020B0703020203020204" pitchFamily="34" charset="0"/>
              </a:rPr>
              <a:t>Overview</a:t>
            </a:r>
          </a:p>
        </p:txBody>
      </p:sp>
      <p:cxnSp>
        <p:nvCxnSpPr>
          <p:cNvPr id="121" name="Gerade Verbindung 120"/>
          <p:cNvCxnSpPr/>
          <p:nvPr/>
        </p:nvCxnSpPr>
        <p:spPr>
          <a:xfrm>
            <a:off x="2869110" y="1945164"/>
            <a:ext cx="216024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Gerade Verbindung 121"/>
          <p:cNvCxnSpPr/>
          <p:nvPr/>
        </p:nvCxnSpPr>
        <p:spPr>
          <a:xfrm>
            <a:off x="3085134" y="2017172"/>
            <a:ext cx="180072" cy="1796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Gerade Verbindung 122"/>
          <p:cNvCxnSpPr/>
          <p:nvPr/>
        </p:nvCxnSpPr>
        <p:spPr>
          <a:xfrm>
            <a:off x="1933006" y="2476979"/>
            <a:ext cx="6946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Gerade Verbindung 123"/>
          <p:cNvCxnSpPr/>
          <p:nvPr/>
        </p:nvCxnSpPr>
        <p:spPr>
          <a:xfrm>
            <a:off x="1936922" y="3205364"/>
            <a:ext cx="68685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Gerade Verbindung 124"/>
          <p:cNvCxnSpPr/>
          <p:nvPr/>
        </p:nvCxnSpPr>
        <p:spPr>
          <a:xfrm>
            <a:off x="1925264" y="1806296"/>
            <a:ext cx="702520" cy="13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Gerade Verbindung 125"/>
          <p:cNvCxnSpPr/>
          <p:nvPr/>
        </p:nvCxnSpPr>
        <p:spPr>
          <a:xfrm>
            <a:off x="1925169" y="3829680"/>
            <a:ext cx="63060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Gerade Verbindung 128"/>
          <p:cNvCxnSpPr/>
          <p:nvPr/>
        </p:nvCxnSpPr>
        <p:spPr>
          <a:xfrm>
            <a:off x="1591442" y="2686195"/>
            <a:ext cx="3337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3" name="Grafik 13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983" y="1550596"/>
            <a:ext cx="288127" cy="589106"/>
          </a:xfrm>
          <a:prstGeom prst="rect">
            <a:avLst/>
          </a:prstGeom>
        </p:spPr>
      </p:pic>
      <p:grpSp>
        <p:nvGrpSpPr>
          <p:cNvPr id="137" name="Gruppieren 136"/>
          <p:cNvGrpSpPr/>
          <p:nvPr/>
        </p:nvGrpSpPr>
        <p:grpSpPr>
          <a:xfrm>
            <a:off x="3265206" y="1825871"/>
            <a:ext cx="468000" cy="612536"/>
            <a:chOff x="3681568" y="1513990"/>
            <a:chExt cx="530392" cy="746762"/>
          </a:xfrm>
        </p:grpSpPr>
        <p:pic>
          <p:nvPicPr>
            <p:cNvPr id="138" name="Grafik 137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1568" y="1513990"/>
              <a:ext cx="326137" cy="746762"/>
            </a:xfrm>
            <a:prstGeom prst="rect">
              <a:avLst/>
            </a:prstGeom>
          </p:spPr>
        </p:pic>
        <p:pic>
          <p:nvPicPr>
            <p:cNvPr id="139" name="Grafik 138"/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2721" y="1995686"/>
              <a:ext cx="179239" cy="252000"/>
            </a:xfrm>
            <a:prstGeom prst="rect">
              <a:avLst/>
            </a:prstGeom>
          </p:spPr>
        </p:pic>
      </p:grpSp>
      <p:cxnSp>
        <p:nvCxnSpPr>
          <p:cNvPr id="149" name="Gerade Verbindung 148"/>
          <p:cNvCxnSpPr/>
          <p:nvPr/>
        </p:nvCxnSpPr>
        <p:spPr>
          <a:xfrm>
            <a:off x="1923211" y="1806296"/>
            <a:ext cx="13711" cy="2421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Gerade Verbindung 149"/>
          <p:cNvCxnSpPr/>
          <p:nvPr/>
        </p:nvCxnSpPr>
        <p:spPr>
          <a:xfrm>
            <a:off x="3085134" y="1807669"/>
            <a:ext cx="0" cy="2369743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" name="Textfeld 152"/>
          <p:cNvSpPr txBox="1"/>
          <p:nvPr/>
        </p:nvSpPr>
        <p:spPr>
          <a:xfrm>
            <a:off x="1476506" y="4237124"/>
            <a:ext cx="7326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latin typeface="PT Sans" panose="020B0503020203020204" pitchFamily="34" charset="0"/>
              </a:rPr>
              <a:t>External</a:t>
            </a:r>
            <a:r>
              <a:rPr lang="de-DE" sz="800" dirty="0" smtClean="0">
                <a:latin typeface="PT Sans" panose="020B0503020203020204" pitchFamily="34" charset="0"/>
              </a:rPr>
              <a:t> Network</a:t>
            </a:r>
          </a:p>
        </p:txBody>
      </p:sp>
      <p:sp>
        <p:nvSpPr>
          <p:cNvPr id="155" name="Textfeld 154"/>
          <p:cNvSpPr txBox="1"/>
          <p:nvPr/>
        </p:nvSpPr>
        <p:spPr>
          <a:xfrm>
            <a:off x="2843808" y="1347614"/>
            <a:ext cx="109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 smtClean="0">
                <a:latin typeface="PT Sans" panose="020B0503020203020204" pitchFamily="34" charset="0"/>
              </a:rPr>
              <a:t>Database</a:t>
            </a:r>
            <a:br>
              <a:rPr lang="de-DE" sz="1000" dirty="0" smtClean="0">
                <a:latin typeface="PT Sans" panose="020B0503020203020204" pitchFamily="34" charset="0"/>
              </a:rPr>
            </a:br>
            <a:r>
              <a:rPr lang="de-DE" sz="1000" dirty="0" smtClean="0">
                <a:latin typeface="PT Sans" panose="020B0503020203020204" pitchFamily="34" charset="0"/>
              </a:rPr>
              <a:t> Nodes</a:t>
            </a:r>
            <a:endParaRPr lang="de-DE" sz="1000" dirty="0">
              <a:latin typeface="PT Sans" panose="020B0503020203020204" pitchFamily="34" charset="0"/>
            </a:endParaRPr>
          </a:p>
        </p:txBody>
      </p:sp>
      <p:sp>
        <p:nvSpPr>
          <p:cNvPr id="156" name="Textfeld 155"/>
          <p:cNvSpPr txBox="1"/>
          <p:nvPr/>
        </p:nvSpPr>
        <p:spPr>
          <a:xfrm>
            <a:off x="1878463" y="1204759"/>
            <a:ext cx="1698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 smtClean="0">
                <a:latin typeface="PT Sans" panose="020B0503020203020204" pitchFamily="34" charset="0"/>
              </a:rPr>
              <a:t>Interface</a:t>
            </a:r>
            <a:br>
              <a:rPr lang="de-DE" sz="1000" dirty="0" smtClean="0">
                <a:latin typeface="PT Sans" panose="020B0503020203020204" pitchFamily="34" charset="0"/>
              </a:rPr>
            </a:br>
            <a:r>
              <a:rPr lang="de-DE" sz="1000" dirty="0" smtClean="0">
                <a:latin typeface="PT Sans" panose="020B0503020203020204" pitchFamily="34" charset="0"/>
              </a:rPr>
              <a:t>Nodes</a:t>
            </a:r>
            <a:endParaRPr lang="de-DE" sz="1000" dirty="0">
              <a:latin typeface="PT Sans" panose="020B0503020203020204" pitchFamily="34" charset="0"/>
            </a:endParaRPr>
          </a:p>
        </p:txBody>
      </p:sp>
      <p:cxnSp>
        <p:nvCxnSpPr>
          <p:cNvPr id="157" name="Gerade Verbindung 156"/>
          <p:cNvCxnSpPr/>
          <p:nvPr/>
        </p:nvCxnSpPr>
        <p:spPr>
          <a:xfrm>
            <a:off x="2874516" y="2696135"/>
            <a:ext cx="216024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Gerade Verbindung 157"/>
          <p:cNvCxnSpPr/>
          <p:nvPr/>
        </p:nvCxnSpPr>
        <p:spPr>
          <a:xfrm>
            <a:off x="3090540" y="2768143"/>
            <a:ext cx="180072" cy="1796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Gerade Verbindung 158"/>
          <p:cNvCxnSpPr/>
          <p:nvPr/>
        </p:nvCxnSpPr>
        <p:spPr>
          <a:xfrm>
            <a:off x="2874516" y="3376460"/>
            <a:ext cx="216024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Gerade Verbindung 159"/>
          <p:cNvCxnSpPr/>
          <p:nvPr/>
        </p:nvCxnSpPr>
        <p:spPr>
          <a:xfrm>
            <a:off x="3090540" y="3448468"/>
            <a:ext cx="180072" cy="1796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1" name="Gerade Verbindung 160"/>
          <p:cNvCxnSpPr/>
          <p:nvPr/>
        </p:nvCxnSpPr>
        <p:spPr>
          <a:xfrm>
            <a:off x="2868046" y="4033396"/>
            <a:ext cx="216024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3" name="Gerade Verbindung 162"/>
          <p:cNvCxnSpPr/>
          <p:nvPr/>
        </p:nvCxnSpPr>
        <p:spPr>
          <a:xfrm>
            <a:off x="3552978" y="2132139"/>
            <a:ext cx="8814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Gerade Verbindung 163"/>
          <p:cNvCxnSpPr/>
          <p:nvPr/>
        </p:nvCxnSpPr>
        <p:spPr>
          <a:xfrm flipV="1">
            <a:off x="3534929" y="2844686"/>
            <a:ext cx="899482" cy="8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Gerade Verbindung 164"/>
          <p:cNvCxnSpPr/>
          <p:nvPr/>
        </p:nvCxnSpPr>
        <p:spPr>
          <a:xfrm>
            <a:off x="3545454" y="3603241"/>
            <a:ext cx="1117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Gerade Verbindung 166"/>
          <p:cNvCxnSpPr/>
          <p:nvPr/>
        </p:nvCxnSpPr>
        <p:spPr>
          <a:xfrm>
            <a:off x="2862683" y="3205364"/>
            <a:ext cx="10583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Gerade Verbindung 167"/>
          <p:cNvCxnSpPr/>
          <p:nvPr/>
        </p:nvCxnSpPr>
        <p:spPr>
          <a:xfrm>
            <a:off x="2855135" y="3961388"/>
            <a:ext cx="1065879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feld 172"/>
          <p:cNvSpPr txBox="1"/>
          <p:nvPr/>
        </p:nvSpPr>
        <p:spPr>
          <a:xfrm>
            <a:off x="4235824" y="1064934"/>
            <a:ext cx="12961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dirty="0" smtClean="0">
                <a:latin typeface="PT Sans" panose="020B0503020203020204" pitchFamily="34" charset="0"/>
              </a:rPr>
              <a:t>Tape Libraries </a:t>
            </a:r>
            <a:endParaRPr lang="de-DE" sz="1400" dirty="0">
              <a:latin typeface="PT Sans" panose="020B0503020203020204" pitchFamily="34" charset="0"/>
            </a:endParaRPr>
          </a:p>
        </p:txBody>
      </p:sp>
      <p:sp>
        <p:nvSpPr>
          <p:cNvPr id="174" name="Textfeld 173"/>
          <p:cNvSpPr txBox="1"/>
          <p:nvPr/>
        </p:nvSpPr>
        <p:spPr>
          <a:xfrm>
            <a:off x="2555776" y="4172476"/>
            <a:ext cx="9791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err="1" smtClean="0">
                <a:solidFill>
                  <a:srgbClr val="008000"/>
                </a:solidFill>
                <a:latin typeface="PT Sans" panose="020B0503020203020204" pitchFamily="34" charset="0"/>
              </a:rPr>
              <a:t>Archival</a:t>
            </a:r>
            <a:r>
              <a:rPr lang="de-DE" sz="700" dirty="0" smtClean="0">
                <a:solidFill>
                  <a:srgbClr val="008000"/>
                </a:solidFill>
                <a:latin typeface="PT Sans" panose="020B0503020203020204" pitchFamily="34" charset="0"/>
              </a:rPr>
              <a:t> Gateway </a:t>
            </a:r>
            <a:br>
              <a:rPr lang="de-DE" sz="700" dirty="0" smtClean="0">
                <a:solidFill>
                  <a:srgbClr val="008000"/>
                </a:solidFill>
                <a:latin typeface="PT Sans" panose="020B0503020203020204" pitchFamily="34" charset="0"/>
              </a:rPr>
            </a:br>
            <a:r>
              <a:rPr lang="de-DE" sz="700" dirty="0" smtClean="0">
                <a:solidFill>
                  <a:srgbClr val="008000"/>
                </a:solidFill>
                <a:latin typeface="PT Sans" panose="020B0503020203020204" pitchFamily="34" charset="0"/>
              </a:rPr>
              <a:t>Cluster Network</a:t>
            </a:r>
          </a:p>
          <a:p>
            <a:r>
              <a:rPr lang="de-DE" sz="700" dirty="0" smtClean="0">
                <a:solidFill>
                  <a:srgbClr val="008000"/>
                </a:solidFill>
                <a:latin typeface="PT Sans" panose="020B0503020203020204" pitchFamily="34" charset="0"/>
              </a:rPr>
              <a:t>(internal)</a:t>
            </a:r>
            <a:endParaRPr lang="de-DE" sz="700" dirty="0">
              <a:solidFill>
                <a:srgbClr val="008000"/>
              </a:solidFill>
              <a:latin typeface="PT Sans" panose="020B0503020203020204" pitchFamily="34" charset="0"/>
            </a:endParaRPr>
          </a:p>
        </p:txBody>
      </p:sp>
      <p:sp>
        <p:nvSpPr>
          <p:cNvPr id="175" name="Textfeld 174"/>
          <p:cNvSpPr txBox="1"/>
          <p:nvPr/>
        </p:nvSpPr>
        <p:spPr>
          <a:xfrm>
            <a:off x="3437539" y="4172476"/>
            <a:ext cx="9184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smtClean="0">
                <a:solidFill>
                  <a:srgbClr val="0070C0"/>
                </a:solidFill>
                <a:latin typeface="PT Sans" panose="020B0503020203020204" pitchFamily="34" charset="0"/>
              </a:rPr>
              <a:t>Archival Gateway </a:t>
            </a:r>
            <a:br>
              <a:rPr lang="de-DE" sz="700" dirty="0" smtClean="0">
                <a:solidFill>
                  <a:srgbClr val="0070C0"/>
                </a:solidFill>
                <a:latin typeface="PT Sans" panose="020B0503020203020204" pitchFamily="34" charset="0"/>
              </a:rPr>
            </a:br>
            <a:r>
              <a:rPr lang="de-DE" sz="700" dirty="0" smtClean="0">
                <a:solidFill>
                  <a:srgbClr val="0070C0"/>
                </a:solidFill>
                <a:latin typeface="PT Sans" panose="020B0503020203020204" pitchFamily="34" charset="0"/>
              </a:rPr>
              <a:t>Library Connection </a:t>
            </a:r>
          </a:p>
          <a:p>
            <a:r>
              <a:rPr lang="de-DE" sz="700" dirty="0" smtClean="0">
                <a:solidFill>
                  <a:srgbClr val="0070C0"/>
                </a:solidFill>
                <a:latin typeface="PT Sans" panose="020B0503020203020204" pitchFamily="34" charset="0"/>
              </a:rPr>
              <a:t>(Fibre Channel)</a:t>
            </a:r>
            <a:endParaRPr lang="de-DE" sz="700" dirty="0">
              <a:solidFill>
                <a:srgbClr val="0070C0"/>
              </a:solidFill>
              <a:latin typeface="PT Sans" panose="020B0503020203020204" pitchFamily="34" charset="0"/>
            </a:endParaRPr>
          </a:p>
        </p:txBody>
      </p:sp>
      <p:sp>
        <p:nvSpPr>
          <p:cNvPr id="176" name="Text Box 7"/>
          <p:cNvSpPr txBox="1">
            <a:spLocks noChangeArrowheads="1"/>
          </p:cNvSpPr>
          <p:nvPr/>
        </p:nvSpPr>
        <p:spPr bwMode="auto">
          <a:xfrm>
            <a:off x="5508104" y="1059582"/>
            <a:ext cx="352839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de-DE" sz="2000" b="1" dirty="0" smtClean="0">
                <a:latin typeface="PT Sans" panose="020B0503020203020204" pitchFamily="34" charset="0"/>
              </a:rPr>
              <a:t>Interface </a:t>
            </a:r>
            <a:r>
              <a:rPr lang="en-US" sz="2000" b="1" dirty="0" smtClean="0">
                <a:latin typeface="PT Sans" panose="020B0503020203020204" pitchFamily="34" charset="0"/>
              </a:rPr>
              <a:t>Node</a:t>
            </a:r>
            <a:r>
              <a:rPr lang="en-US" sz="2000" dirty="0" smtClean="0"/>
              <a:t> </a:t>
            </a:r>
          </a:p>
          <a:p>
            <a:pPr marL="182563" lvl="1" indent="-171450">
              <a:buFont typeface="Symbol" panose="05050102010706020507" pitchFamily="18" charset="2"/>
              <a:buChar char="-"/>
            </a:pPr>
            <a:r>
              <a:rPr lang="en-US" altLang="de-DE" sz="1000" dirty="0" smtClean="0">
                <a:latin typeface="PT Sans" panose="020B0503020203020204" pitchFamily="34" charset="0"/>
              </a:rPr>
              <a:t>Web</a:t>
            </a:r>
            <a:r>
              <a:rPr lang="ja-JP" altLang="en-US" sz="1000" dirty="0" smtClean="0">
                <a:latin typeface="PT Sans" panose="020B0503020203020204" pitchFamily="34" charset="0"/>
              </a:rPr>
              <a:t>サービス機能</a:t>
            </a:r>
            <a:r>
              <a:rPr lang="en-US" altLang="de-DE" sz="1000" dirty="0" smtClean="0">
                <a:latin typeface="PT Sans" panose="020B0503020203020204" pitchFamily="34" charset="0"/>
              </a:rPr>
              <a:t> </a:t>
            </a:r>
            <a:r>
              <a:rPr lang="en-US" altLang="de-DE" sz="1000" dirty="0">
                <a:latin typeface="PT Sans" panose="020B0503020203020204" pitchFamily="34" charset="0"/>
              </a:rPr>
              <a:t>(i.e. S3 REST </a:t>
            </a:r>
            <a:r>
              <a:rPr lang="en-US" altLang="de-DE" sz="1000" dirty="0" smtClean="0">
                <a:latin typeface="PT Sans" panose="020B0503020203020204" pitchFamily="34" charset="0"/>
              </a:rPr>
              <a:t>API, Load Balancer)</a:t>
            </a:r>
          </a:p>
          <a:p>
            <a:pPr marL="182563" lvl="1" indent="-171450">
              <a:buFont typeface="Symbol" panose="05050102010706020507" pitchFamily="18" charset="2"/>
              <a:buChar char="-"/>
            </a:pPr>
            <a:r>
              <a:rPr lang="en-US" altLang="de-DE" sz="1000" dirty="0" smtClean="0">
                <a:latin typeface="PT Sans" panose="020B0503020203020204" pitchFamily="34" charset="0"/>
              </a:rPr>
              <a:t>AWS S3 MPU(Multi-Part-Upload)</a:t>
            </a:r>
            <a:r>
              <a:rPr lang="ja-JP" altLang="en-US" sz="1000" dirty="0" smtClean="0">
                <a:latin typeface="PT Sans" panose="020B0503020203020204" pitchFamily="34" charset="0"/>
              </a:rPr>
              <a:t>にスケーラブルに対応</a:t>
            </a:r>
            <a:endParaRPr lang="en-US" altLang="de-DE" sz="1000" dirty="0">
              <a:latin typeface="PT Sans" panose="020B0503020203020204" pitchFamily="34" charset="0"/>
            </a:endParaRPr>
          </a:p>
          <a:p>
            <a:pPr marL="182563" lvl="1" indent="-171450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データキャッシュ機能</a:t>
            </a:r>
            <a:r>
              <a:rPr lang="en-US" altLang="de-DE" sz="1000" dirty="0" smtClean="0">
                <a:latin typeface="PT Sans" panose="020B0503020203020204" pitchFamily="34" charset="0"/>
              </a:rPr>
              <a:t> </a:t>
            </a:r>
            <a:r>
              <a:rPr lang="en-US" altLang="de-DE" sz="1000" dirty="0">
                <a:latin typeface="PT Sans" panose="020B0503020203020204" pitchFamily="34" charset="0"/>
              </a:rPr>
              <a:t>(i.e. </a:t>
            </a:r>
            <a:r>
              <a:rPr lang="ja-JP" altLang="en-US" sz="1000" dirty="0" smtClean="0">
                <a:latin typeface="PT Sans" panose="020B0503020203020204" pitchFamily="34" charset="0"/>
              </a:rPr>
              <a:t>リードと先読みキャッシュ</a:t>
            </a:r>
            <a:r>
              <a:rPr lang="en-US" altLang="de-DE" sz="1000" dirty="0" smtClean="0">
                <a:latin typeface="PT Sans" panose="020B0503020203020204" pitchFamily="34" charset="0"/>
              </a:rPr>
              <a:t>)</a:t>
            </a:r>
            <a:endParaRPr lang="en-US" altLang="de-DE" sz="1000" baseline="30000" dirty="0">
              <a:latin typeface="PT Sans" panose="020B0503020203020204" pitchFamily="34" charset="0"/>
            </a:endParaRPr>
          </a:p>
          <a:p>
            <a:pPr marL="182563" lvl="1" indent="-171450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データエンコード機能</a:t>
            </a:r>
            <a:r>
              <a:rPr lang="en-US" altLang="de-DE" sz="1000" dirty="0" smtClean="0">
                <a:latin typeface="PT Sans" panose="020B0503020203020204" pitchFamily="34" charset="0"/>
              </a:rPr>
              <a:t> (</a:t>
            </a:r>
            <a:r>
              <a:rPr lang="ja-JP" altLang="en-US" sz="1000" dirty="0">
                <a:latin typeface="PT Sans" panose="020B0503020203020204" pitchFamily="34" charset="0"/>
              </a:rPr>
              <a:t>イレージャーコーディング</a:t>
            </a:r>
            <a:r>
              <a:rPr lang="en-US" altLang="de-DE" sz="1000" dirty="0" smtClean="0">
                <a:latin typeface="PT Sans" panose="020B0503020203020204" pitchFamily="34" charset="0"/>
              </a:rPr>
              <a:t>, </a:t>
            </a:r>
            <a:r>
              <a:rPr lang="en-US" altLang="ja-JP" sz="1000" dirty="0" smtClean="0">
                <a:latin typeface="PT Sans" panose="020B0503020203020204" pitchFamily="34" charset="0"/>
              </a:rPr>
              <a:t>Hash</a:t>
            </a:r>
            <a:r>
              <a:rPr lang="ja-JP" altLang="en-US" sz="1000" dirty="0">
                <a:latin typeface="PT Sans" panose="020B0503020203020204" pitchFamily="34" charset="0"/>
              </a:rPr>
              <a:t>演算</a:t>
            </a:r>
            <a:r>
              <a:rPr lang="en-US" altLang="de-DE" sz="1000" dirty="0" smtClean="0">
                <a:latin typeface="PT Sans" panose="020B0503020203020204" pitchFamily="34" charset="0"/>
              </a:rPr>
              <a:t>, </a:t>
            </a:r>
            <a:r>
              <a:rPr lang="ja-JP" altLang="en-US" sz="1000" dirty="0" smtClean="0">
                <a:latin typeface="PT Sans" panose="020B0503020203020204" pitchFamily="34" charset="0"/>
              </a:rPr>
              <a:t>暗号化</a:t>
            </a:r>
            <a:r>
              <a:rPr lang="en-US" altLang="de-DE" sz="1000" dirty="0" smtClean="0">
                <a:latin typeface="PT Sans" panose="020B0503020203020204" pitchFamily="34" charset="0"/>
              </a:rPr>
              <a:t>)</a:t>
            </a:r>
            <a:endParaRPr lang="en-US" altLang="de-DE" sz="1000" dirty="0">
              <a:latin typeface="PT Sans" panose="020B0503020203020204" pitchFamily="34" charset="0"/>
            </a:endParaRPr>
          </a:p>
          <a:p>
            <a:pPr marL="182563" lvl="1" indent="-171450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ドライブ管理機能</a:t>
            </a:r>
            <a:r>
              <a:rPr lang="en-US" altLang="de-DE" sz="1000" dirty="0" smtClean="0">
                <a:latin typeface="PT Sans" panose="020B0503020203020204" pitchFamily="34" charset="0"/>
              </a:rPr>
              <a:t> (</a:t>
            </a:r>
            <a:r>
              <a:rPr lang="en-US" altLang="ja-JP" sz="1000" dirty="0" smtClean="0">
                <a:latin typeface="PT Sans" panose="020B0503020203020204" pitchFamily="34" charset="0"/>
              </a:rPr>
              <a:t>LTO</a:t>
            </a:r>
            <a:r>
              <a:rPr lang="ja-JP" altLang="en-US" sz="1000" dirty="0" smtClean="0">
                <a:latin typeface="PT Sans" panose="020B0503020203020204" pitchFamily="34" charset="0"/>
              </a:rPr>
              <a:t>ドライブを直接制御</a:t>
            </a:r>
            <a:r>
              <a:rPr lang="en-US" altLang="de-DE" sz="1000" dirty="0" smtClean="0">
                <a:latin typeface="PT Sans" panose="020B0503020203020204" pitchFamily="34" charset="0"/>
              </a:rPr>
              <a:t> </a:t>
            </a:r>
            <a:r>
              <a:rPr lang="en-US" altLang="de-DE" sz="1000" dirty="0">
                <a:latin typeface="PT Sans" panose="020B0503020203020204" pitchFamily="34" charset="0"/>
              </a:rPr>
              <a:t>read/write)</a:t>
            </a:r>
          </a:p>
          <a:p>
            <a:pPr marL="182563" lvl="1" indent="-171450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メタデータキャッシュ機能 </a:t>
            </a:r>
            <a:r>
              <a:rPr lang="en-US" altLang="de-DE" sz="1000" dirty="0" smtClean="0">
                <a:latin typeface="PT Sans" panose="020B0503020203020204" pitchFamily="34" charset="0"/>
              </a:rPr>
              <a:t>(</a:t>
            </a:r>
            <a:r>
              <a:rPr lang="en-US" altLang="de-DE" sz="1000" dirty="0">
                <a:latin typeface="PT Sans" panose="020B0503020203020204" pitchFamily="34" charset="0"/>
              </a:rPr>
              <a:t>e.g. </a:t>
            </a:r>
            <a:r>
              <a:rPr lang="en-US" altLang="de-DE" sz="1000" dirty="0" smtClean="0">
                <a:latin typeface="PT Sans" panose="020B0503020203020204" pitchFamily="34" charset="0"/>
              </a:rPr>
              <a:t>object metadata</a:t>
            </a:r>
            <a:r>
              <a:rPr lang="ja-JP" altLang="en-US" sz="1000" dirty="0" smtClean="0">
                <a:latin typeface="PT Sans" panose="020B0503020203020204" pitchFamily="34" charset="0"/>
              </a:rPr>
              <a:t>の先読み</a:t>
            </a:r>
            <a:r>
              <a:rPr lang="en-US" altLang="de-DE" sz="1000" dirty="0" smtClean="0">
                <a:latin typeface="PT Sans" panose="020B0503020203020204" pitchFamily="34" charset="0"/>
              </a:rPr>
              <a:t>)</a:t>
            </a:r>
            <a:endParaRPr lang="en-US" altLang="de-DE" sz="1000" dirty="0">
              <a:latin typeface="PT Sans" panose="020B0503020203020204" pitchFamily="34" charset="0"/>
            </a:endParaRPr>
          </a:p>
          <a:p>
            <a:pPr marL="182563" lvl="1" indent="-171450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データベースノードとの通信機能</a:t>
            </a:r>
            <a:r>
              <a:rPr lang="en-US" altLang="ja-JP" sz="1000" dirty="0" smtClean="0">
                <a:latin typeface="PT Sans" panose="020B0503020203020204" pitchFamily="34" charset="0"/>
              </a:rPr>
              <a:t> (</a:t>
            </a:r>
            <a:r>
              <a:rPr lang="ja-JP" altLang="en-US" sz="1000" dirty="0" smtClean="0">
                <a:latin typeface="PT Sans" panose="020B0503020203020204" pitchFamily="34" charset="0"/>
              </a:rPr>
              <a:t>メタデータの共有</a:t>
            </a:r>
            <a:r>
              <a:rPr lang="en-US" altLang="ja-JP" sz="1000" dirty="0" smtClean="0">
                <a:latin typeface="PT Sans" panose="020B0503020203020204" pitchFamily="34" charset="0"/>
              </a:rPr>
              <a:t>)</a:t>
            </a:r>
          </a:p>
          <a:p>
            <a:pPr marL="182563" lvl="1" indent="-171450">
              <a:buFont typeface="Symbol" panose="05050102010706020507" pitchFamily="18" charset="2"/>
              <a:buChar char="-"/>
            </a:pPr>
            <a:r>
              <a:rPr lang="en-US" altLang="ja-JP" sz="1000" dirty="0" err="1" smtClean="0">
                <a:latin typeface="PT Sans" panose="020B0503020203020204" pitchFamily="34" charset="0"/>
              </a:rPr>
              <a:t>MuitiPart</a:t>
            </a:r>
            <a:r>
              <a:rPr lang="en-US" altLang="ja-JP" sz="1000" dirty="0" smtClean="0">
                <a:latin typeface="PT Sans" panose="020B0503020203020204" pitchFamily="34" charset="0"/>
              </a:rPr>
              <a:t> Upload</a:t>
            </a:r>
            <a:r>
              <a:rPr lang="ja-JP" altLang="en-US" sz="1000" dirty="0" smtClean="0">
                <a:latin typeface="PT Sans" panose="020B0503020203020204" pitchFamily="34" charset="0"/>
              </a:rPr>
              <a:t>の要件に応じてクラスター構成が可能</a:t>
            </a:r>
            <a:endParaRPr lang="en-US" altLang="de-DE" sz="1000" dirty="0">
              <a:latin typeface="PT Sans" panose="020B0503020203020204" pitchFamily="34" charset="0"/>
            </a:endParaRPr>
          </a:p>
        </p:txBody>
      </p:sp>
      <p:sp>
        <p:nvSpPr>
          <p:cNvPr id="177" name="Text Box 8"/>
          <p:cNvSpPr txBox="1">
            <a:spLocks noChangeArrowheads="1"/>
          </p:cNvSpPr>
          <p:nvPr/>
        </p:nvSpPr>
        <p:spPr bwMode="auto">
          <a:xfrm>
            <a:off x="5508104" y="2931790"/>
            <a:ext cx="323983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dirty="0" smtClean="0">
                <a:latin typeface="PT Sans" panose="020B0503020203020204" pitchFamily="34" charset="0"/>
              </a:rPr>
              <a:t>Database Node</a:t>
            </a:r>
          </a:p>
          <a:p>
            <a:pPr marL="171450" lvl="1" indent="-171450" eaLnBrk="1" hangingPunct="1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データベース管理機能</a:t>
            </a:r>
            <a:endParaRPr lang="en-US" altLang="de-DE" sz="1000" dirty="0">
              <a:latin typeface="PT Sans" panose="020B0503020203020204" pitchFamily="34" charset="0"/>
            </a:endParaRPr>
          </a:p>
          <a:p>
            <a:pPr marL="358775" lvl="2" indent="-171450" eaLnBrk="1" hangingPunct="1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オブジェクトとメタデータのサービス</a:t>
            </a:r>
            <a:endParaRPr lang="en-US" altLang="de-DE" sz="1000" dirty="0">
              <a:latin typeface="PT Sans" panose="020B0503020203020204" pitchFamily="34" charset="0"/>
            </a:endParaRPr>
          </a:p>
          <a:p>
            <a:pPr marL="358775" lvl="2" indent="-171450" eaLnBrk="1" hangingPunct="1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動作設定のデータベース</a:t>
            </a:r>
            <a:endParaRPr lang="en-US" altLang="de-DE" sz="1000" dirty="0">
              <a:latin typeface="PT Sans" panose="020B0503020203020204" pitchFamily="34" charset="0"/>
            </a:endParaRPr>
          </a:p>
          <a:p>
            <a:pPr marL="358775" lvl="2" indent="-171450" eaLnBrk="1" hangingPunct="1">
              <a:buFont typeface="Symbol" panose="05050102010706020507" pitchFamily="18" charset="2"/>
              <a:buChar char="-"/>
            </a:pPr>
            <a:r>
              <a:rPr lang="en-US" altLang="de-DE" sz="1000" dirty="0">
                <a:latin typeface="PT Sans" panose="020B0503020203020204" pitchFamily="34" charset="0"/>
              </a:rPr>
              <a:t>Includes synchro</a:t>
            </a:r>
            <a:r>
              <a:rPr lang="de-DE" altLang="de-DE" sz="1000" dirty="0" err="1" smtClean="0">
                <a:latin typeface="PT Sans" panose="020B0503020203020204" pitchFamily="34" charset="0"/>
              </a:rPr>
              <a:t>nous</a:t>
            </a:r>
            <a:r>
              <a:rPr lang="de-DE" altLang="de-DE" sz="1000" dirty="0" smtClean="0">
                <a:latin typeface="PT Sans" panose="020B0503020203020204" pitchFamily="34" charset="0"/>
              </a:rPr>
              <a:t> </a:t>
            </a:r>
            <a:r>
              <a:rPr lang="en-US" altLang="de-DE" sz="1000" dirty="0">
                <a:latin typeface="PT Sans" panose="020B0503020203020204" pitchFamily="34" charset="0"/>
              </a:rPr>
              <a:t>replication, backup </a:t>
            </a:r>
            <a:r>
              <a:rPr lang="en-US" altLang="de-DE" sz="1000" dirty="0" smtClean="0">
                <a:latin typeface="PT Sans" panose="020B0503020203020204" pitchFamily="34" charset="0"/>
              </a:rPr>
              <a:t/>
            </a:r>
            <a:br>
              <a:rPr lang="en-US" altLang="de-DE" sz="1000" dirty="0" smtClean="0">
                <a:latin typeface="PT Sans" panose="020B0503020203020204" pitchFamily="34" charset="0"/>
              </a:rPr>
            </a:br>
            <a:r>
              <a:rPr lang="en-US" altLang="de-DE" sz="1000" dirty="0" smtClean="0">
                <a:latin typeface="PT Sans" panose="020B0503020203020204" pitchFamily="34" charset="0"/>
              </a:rPr>
              <a:t>and </a:t>
            </a:r>
            <a:r>
              <a:rPr lang="en-US" altLang="de-DE" sz="1000" dirty="0">
                <a:latin typeface="PT Sans" panose="020B0503020203020204" pitchFamily="34" charset="0"/>
              </a:rPr>
              <a:t>caching</a:t>
            </a:r>
          </a:p>
          <a:p>
            <a:pPr marL="171450" lvl="1" indent="-171450" eaLnBrk="1" hangingPunct="1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ライブラリー管理機能</a:t>
            </a:r>
            <a:endParaRPr lang="en-US" altLang="de-DE" sz="1000" dirty="0">
              <a:latin typeface="PT Sans" panose="020B0503020203020204" pitchFamily="34" charset="0"/>
            </a:endParaRPr>
          </a:p>
          <a:p>
            <a:pPr marL="358775" lvl="2" indent="-171450" eaLnBrk="1" hangingPunct="1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ライブラリーのメディア移動の管理</a:t>
            </a:r>
            <a:endParaRPr lang="en-US" altLang="de-DE" sz="1000" dirty="0">
              <a:latin typeface="PT Sans" panose="020B0503020203020204" pitchFamily="34" charset="0"/>
            </a:endParaRPr>
          </a:p>
          <a:p>
            <a:pPr marL="169863" lvl="1" indent="-169863" eaLnBrk="1" hangingPunct="1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システム動作の監視と管理</a:t>
            </a:r>
            <a:endParaRPr lang="en-US" sz="1000" dirty="0">
              <a:latin typeface="PT Sans" panose="020B0503020203020204" pitchFamily="34" charset="0"/>
            </a:endParaRPr>
          </a:p>
          <a:p>
            <a:pPr marL="169863" lvl="1" indent="-169863" eaLnBrk="1" hangingPunct="1">
              <a:buFont typeface="Symbol" panose="05050102010706020507" pitchFamily="18" charset="2"/>
              <a:buChar char="-"/>
            </a:pPr>
            <a:r>
              <a:rPr lang="ja-JP" altLang="en-US" sz="1000" dirty="0" smtClean="0">
                <a:latin typeface="PT Sans" panose="020B0503020203020204" pitchFamily="34" charset="0"/>
              </a:rPr>
              <a:t>システム動作設定の管理</a:t>
            </a:r>
            <a:r>
              <a:rPr lang="en-US" altLang="ja-JP" sz="1000" dirty="0" smtClean="0">
                <a:latin typeface="PT Sans" panose="020B0503020203020204" pitchFamily="34" charset="0"/>
              </a:rPr>
              <a:t>(</a:t>
            </a:r>
            <a:r>
              <a:rPr lang="ja-JP" altLang="en-US" sz="1000" dirty="0" smtClean="0">
                <a:latin typeface="PT Sans" panose="020B0503020203020204" pitchFamily="34" charset="0"/>
              </a:rPr>
              <a:t>管理用</a:t>
            </a:r>
            <a:r>
              <a:rPr lang="en-US" altLang="ja-JP" sz="1000" dirty="0" smtClean="0">
                <a:latin typeface="PT Sans" panose="020B0503020203020204" pitchFamily="34" charset="0"/>
              </a:rPr>
              <a:t>Web</a:t>
            </a:r>
            <a:r>
              <a:rPr lang="ja-JP" altLang="en-US" sz="1000" dirty="0" smtClean="0">
                <a:latin typeface="PT Sans" panose="020B0503020203020204" pitchFamily="34" charset="0"/>
              </a:rPr>
              <a:t>サーバー</a:t>
            </a:r>
            <a:r>
              <a:rPr lang="en-US" altLang="ja-JP" sz="1000" dirty="0" smtClean="0">
                <a:latin typeface="PT Sans" panose="020B0503020203020204" pitchFamily="34" charset="0"/>
              </a:rPr>
              <a:t>)</a:t>
            </a:r>
            <a:endParaRPr lang="en-US" sz="1000" dirty="0">
              <a:latin typeface="PT Sans" panose="020B0503020203020204" pitchFamily="34" charset="0"/>
            </a:endParaRPr>
          </a:p>
          <a:p>
            <a:pPr marL="342900" indent="-342900" eaLnBrk="0" hangingPunct="0">
              <a:buFont typeface="Symbol" panose="05050102010706020507" pitchFamily="18" charset="2"/>
              <a:buChar char="-"/>
            </a:pPr>
            <a:endParaRPr lang="en-US" sz="1000" dirty="0" smtClean="0">
              <a:latin typeface="PT Sans" panose="020B0503020203020204" pitchFamily="34" charset="0"/>
            </a:endParaRPr>
          </a:p>
        </p:txBody>
      </p:sp>
      <p:pic>
        <p:nvPicPr>
          <p:cNvPr id="179" name="Grafik 17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427" y="2198668"/>
            <a:ext cx="288127" cy="589106"/>
          </a:xfrm>
          <a:prstGeom prst="rect">
            <a:avLst/>
          </a:prstGeom>
        </p:spPr>
      </p:pic>
      <p:pic>
        <p:nvPicPr>
          <p:cNvPr id="180" name="Grafik 17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427" y="2859782"/>
            <a:ext cx="288127" cy="589106"/>
          </a:xfrm>
          <a:prstGeom prst="rect">
            <a:avLst/>
          </a:prstGeom>
        </p:spPr>
      </p:pic>
      <p:pic>
        <p:nvPicPr>
          <p:cNvPr id="181" name="Grafik 18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427" y="3579862"/>
            <a:ext cx="288127" cy="589106"/>
          </a:xfrm>
          <a:prstGeom prst="rect">
            <a:avLst/>
          </a:prstGeom>
        </p:spPr>
      </p:pic>
      <p:grpSp>
        <p:nvGrpSpPr>
          <p:cNvPr id="182" name="Gruppieren 181"/>
          <p:cNvGrpSpPr/>
          <p:nvPr/>
        </p:nvGrpSpPr>
        <p:grpSpPr>
          <a:xfrm>
            <a:off x="3259331" y="2571750"/>
            <a:ext cx="468000" cy="612536"/>
            <a:chOff x="3681568" y="1513990"/>
            <a:chExt cx="530392" cy="746762"/>
          </a:xfrm>
        </p:grpSpPr>
        <p:pic>
          <p:nvPicPr>
            <p:cNvPr id="183" name="Grafik 182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1568" y="1513990"/>
              <a:ext cx="326137" cy="746762"/>
            </a:xfrm>
            <a:prstGeom prst="rect">
              <a:avLst/>
            </a:prstGeom>
          </p:spPr>
        </p:pic>
        <p:pic>
          <p:nvPicPr>
            <p:cNvPr id="184" name="Grafik 183"/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2721" y="1995686"/>
              <a:ext cx="179239" cy="252000"/>
            </a:xfrm>
            <a:prstGeom prst="rect">
              <a:avLst/>
            </a:prstGeom>
          </p:spPr>
        </p:pic>
      </p:grpSp>
      <p:grpSp>
        <p:nvGrpSpPr>
          <p:cNvPr id="185" name="Gruppieren 184"/>
          <p:cNvGrpSpPr/>
          <p:nvPr/>
        </p:nvGrpSpPr>
        <p:grpSpPr>
          <a:xfrm>
            <a:off x="3259331" y="3296973"/>
            <a:ext cx="468000" cy="612536"/>
            <a:chOff x="3681568" y="1513990"/>
            <a:chExt cx="530392" cy="746762"/>
          </a:xfrm>
        </p:grpSpPr>
        <p:pic>
          <p:nvPicPr>
            <p:cNvPr id="186" name="Grafik 185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1568" y="1513990"/>
              <a:ext cx="326137" cy="746762"/>
            </a:xfrm>
            <a:prstGeom prst="rect">
              <a:avLst/>
            </a:prstGeom>
          </p:spPr>
        </p:pic>
        <p:pic>
          <p:nvPicPr>
            <p:cNvPr id="187" name="Grafik 186"/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2721" y="1995686"/>
              <a:ext cx="179239" cy="252000"/>
            </a:xfrm>
            <a:prstGeom prst="rect">
              <a:avLst/>
            </a:prstGeom>
          </p:spPr>
        </p:pic>
      </p:grpSp>
      <p:sp>
        <p:nvSpPr>
          <p:cNvPr id="190" name="Textfeld 189"/>
          <p:cNvSpPr txBox="1"/>
          <p:nvPr/>
        </p:nvSpPr>
        <p:spPr>
          <a:xfrm>
            <a:off x="449166" y="3622125"/>
            <a:ext cx="1464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>
                <a:latin typeface="PT Sans" panose="020B0503020203020204" pitchFamily="34" charset="0"/>
              </a:rPr>
              <a:t>AWS S3 Client</a:t>
            </a:r>
          </a:p>
        </p:txBody>
      </p:sp>
      <p:sp>
        <p:nvSpPr>
          <p:cNvPr id="8" name="Rechteck 7"/>
          <p:cNvSpPr/>
          <p:nvPr/>
        </p:nvSpPr>
        <p:spPr bwMode="auto">
          <a:xfrm>
            <a:off x="2339752" y="1059582"/>
            <a:ext cx="1872208" cy="36004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176" tIns="45588" rIns="91176" bIns="45588" rtlCol="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de-DE" sz="2200" dirty="0" smtClean="0">
              <a:latin typeface="PT Sans" panose="020B0503020203020204" pitchFamily="34" charset="0"/>
            </a:endParaRPr>
          </a:p>
        </p:txBody>
      </p:sp>
      <p:sp>
        <p:nvSpPr>
          <p:cNvPr id="191" name="Rectangle 35"/>
          <p:cNvSpPr>
            <a:spLocks noChangeArrowheads="1"/>
          </p:cNvSpPr>
          <p:nvPr/>
        </p:nvSpPr>
        <p:spPr bwMode="auto">
          <a:xfrm>
            <a:off x="2339752" y="1059582"/>
            <a:ext cx="1872208" cy="207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de-DE" sz="1200" b="1" dirty="0" smtClean="0">
                <a:latin typeface="PT Sans" panose="020B0503020203020204" pitchFamily="34" charset="0"/>
              </a:rPr>
              <a:t>PoINT Archival Gateway</a:t>
            </a:r>
          </a:p>
        </p:txBody>
      </p:sp>
      <p:sp>
        <p:nvSpPr>
          <p:cNvPr id="192" name="Text Box 32"/>
          <p:cNvSpPr txBox="1">
            <a:spLocks noChangeArrowheads="1"/>
          </p:cNvSpPr>
          <p:nvPr/>
        </p:nvSpPr>
        <p:spPr bwMode="auto">
          <a:xfrm>
            <a:off x="741232" y="2981537"/>
            <a:ext cx="973239" cy="504336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defTabSz="911225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/>
            <a:r>
              <a:rPr lang="de-DE" altLang="de-DE" sz="900" b="1" dirty="0" smtClean="0">
                <a:latin typeface="PT Sans" panose="020B0503020203020204" pitchFamily="34" charset="0"/>
              </a:rPr>
              <a:t>Cross Region Replication</a:t>
            </a:r>
          </a:p>
          <a:p>
            <a:pPr eaLnBrk="1" hangingPunct="1"/>
            <a:r>
              <a:rPr lang="de-DE" altLang="de-DE" sz="900" b="1" dirty="0" smtClean="0">
                <a:latin typeface="PT Sans" panose="020B0503020203020204" pitchFamily="34" charset="0"/>
              </a:rPr>
              <a:t>S3 Auto Tiering</a:t>
            </a:r>
          </a:p>
        </p:txBody>
      </p:sp>
      <p:pic>
        <p:nvPicPr>
          <p:cNvPr id="55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441" y="2296651"/>
            <a:ext cx="841349" cy="77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403" y="3034474"/>
            <a:ext cx="621938" cy="155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705" y="1387196"/>
            <a:ext cx="684187" cy="1579668"/>
          </a:xfrm>
          <a:prstGeom prst="rect">
            <a:avLst/>
          </a:prstGeom>
        </p:spPr>
      </p:pic>
      <p:cxnSp>
        <p:nvCxnSpPr>
          <p:cNvPr id="169" name="Gerade Verbindung 168"/>
          <p:cNvCxnSpPr/>
          <p:nvPr/>
        </p:nvCxnSpPr>
        <p:spPr>
          <a:xfrm>
            <a:off x="2870231" y="1729140"/>
            <a:ext cx="2101567" cy="11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Gerade Verbindung 165"/>
          <p:cNvCxnSpPr/>
          <p:nvPr/>
        </p:nvCxnSpPr>
        <p:spPr>
          <a:xfrm flipV="1">
            <a:off x="2845655" y="2494455"/>
            <a:ext cx="2126143" cy="19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34411" y="2132139"/>
            <a:ext cx="0" cy="1469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3908726" y="1729140"/>
            <a:ext cx="12290" cy="2232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feld 174"/>
          <p:cNvSpPr txBox="1"/>
          <p:nvPr/>
        </p:nvSpPr>
        <p:spPr>
          <a:xfrm>
            <a:off x="3907605" y="1428525"/>
            <a:ext cx="685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 smtClean="0">
                <a:solidFill>
                  <a:srgbClr val="0070C0"/>
                </a:solidFill>
                <a:latin typeface="PT Sans" panose="020B0503020203020204" pitchFamily="34" charset="0"/>
              </a:rPr>
              <a:t>Direct Drive connection</a:t>
            </a:r>
          </a:p>
        </p:txBody>
      </p:sp>
      <p:sp>
        <p:nvSpPr>
          <p:cNvPr id="77" name="Textfeld 189"/>
          <p:cNvSpPr txBox="1"/>
          <p:nvPr/>
        </p:nvSpPr>
        <p:spPr>
          <a:xfrm>
            <a:off x="442522" y="1826131"/>
            <a:ext cx="1464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>
                <a:latin typeface="PT Sans" panose="020B0503020203020204" pitchFamily="34" charset="0"/>
              </a:rPr>
              <a:t>HDD Object Storage</a:t>
            </a:r>
          </a:p>
        </p:txBody>
      </p:sp>
      <p:cxnSp>
        <p:nvCxnSpPr>
          <p:cNvPr id="78" name="Gerade Verbindung 128"/>
          <p:cNvCxnSpPr/>
          <p:nvPr/>
        </p:nvCxnSpPr>
        <p:spPr>
          <a:xfrm>
            <a:off x="1673704" y="3781214"/>
            <a:ext cx="264628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24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CD79E66E-9635-4C6A-B99A-0D633AB852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05" y="1117198"/>
            <a:ext cx="3997047" cy="3510427"/>
          </a:xfrm>
          <a:prstGeom prst="rect">
            <a:avLst/>
          </a:prstGeom>
        </p:spPr>
      </p:pic>
      <p:sp>
        <p:nvSpPr>
          <p:cNvPr id="155" name="Text Box 7">
            <a:extLst>
              <a:ext uri="{FF2B5EF4-FFF2-40B4-BE49-F238E27FC236}">
                <a16:creationId xmlns:a16="http://schemas.microsoft.com/office/drawing/2014/main" id="{561E1460-22A0-4296-A136-13B88D336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5217" y="1330191"/>
            <a:ext cx="2547263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de-DE" sz="1400" b="1" dirty="0">
                <a:latin typeface="PT Sans" panose="020B0503020203020204" pitchFamily="34" charset="0"/>
              </a:rPr>
              <a:t>Interface Nodes (IFN)</a:t>
            </a:r>
            <a:endParaRPr lang="de-DE" sz="1400" dirty="0"/>
          </a:p>
          <a:p>
            <a:pPr marL="342900" indent="-342900" eaLnBrk="0" hangingPunct="0">
              <a:buClr>
                <a:srgbClr val="E2001A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latin typeface="PT Sans" panose="020B0503020203020204" pitchFamily="34" charset="77"/>
              </a:rPr>
              <a:t>S3 REST API</a:t>
            </a:r>
          </a:p>
          <a:p>
            <a:pPr marL="342900" indent="-342900" eaLnBrk="0" hangingPunct="0">
              <a:buClr>
                <a:srgbClr val="E2001A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latin typeface="PT Sans" panose="020B0503020203020204" pitchFamily="34" charset="77"/>
              </a:rPr>
              <a:t>Library Drives Control</a:t>
            </a:r>
          </a:p>
          <a:p>
            <a:pPr marL="342900" indent="-342900" eaLnBrk="0" hangingPunct="0">
              <a:buClr>
                <a:srgbClr val="E2001A"/>
              </a:buClr>
              <a:buFont typeface="Wingdings" panose="05000000000000000000" pitchFamily="2" charset="2"/>
              <a:buChar char="§"/>
            </a:pPr>
            <a:r>
              <a:rPr lang="en-US" altLang="ja-JP" sz="1400" dirty="0" smtClean="0">
                <a:latin typeface="PT Sans" panose="020B0503020203020204" pitchFamily="34" charset="0"/>
              </a:rPr>
              <a:t>1</a:t>
            </a:r>
            <a:r>
              <a:rPr lang="ja-JP" altLang="en-US" sz="1400" dirty="0">
                <a:latin typeface="PT Sans" panose="020B0503020203020204" pitchFamily="34" charset="0"/>
              </a:rPr>
              <a:t>ノー</a:t>
            </a:r>
            <a:r>
              <a:rPr lang="ja-JP" altLang="en-US" sz="1400" dirty="0" smtClean="0">
                <a:latin typeface="PT Sans" panose="020B0503020203020204" pitchFamily="34" charset="0"/>
              </a:rPr>
              <a:t>ドで</a:t>
            </a:r>
            <a:r>
              <a:rPr lang="en-US" altLang="ja-JP" sz="1400" dirty="0" smtClean="0">
                <a:latin typeface="PT Sans" panose="020B0503020203020204" pitchFamily="34" charset="0"/>
              </a:rPr>
              <a:t>8</a:t>
            </a:r>
            <a:r>
              <a:rPr lang="ja-JP" altLang="en-US" sz="1400" dirty="0" smtClean="0">
                <a:latin typeface="PT Sans" panose="020B0503020203020204" pitchFamily="34" charset="0"/>
              </a:rPr>
              <a:t>台のドライブ</a:t>
            </a:r>
            <a:endParaRPr lang="en-US" altLang="de-DE" sz="1400" dirty="0">
              <a:latin typeface="PT Sans" panose="020B0503020203020204" pitchFamily="34" charset="0"/>
            </a:endParaRPr>
          </a:p>
          <a:p>
            <a:pPr marL="342900" indent="-342900" eaLnBrk="0" hangingPunct="0">
              <a:buClr>
                <a:srgbClr val="E2001A"/>
              </a:buClr>
              <a:buFont typeface="Wingdings" panose="05000000000000000000" pitchFamily="2" charset="2"/>
              <a:buChar char="§"/>
            </a:pPr>
            <a:r>
              <a:rPr lang="en-US" altLang="de-DE" sz="1400" dirty="0">
                <a:latin typeface="PT Sans" panose="020B0503020203020204" pitchFamily="34" charset="0"/>
              </a:rPr>
              <a:t>Multiple active nodes </a:t>
            </a:r>
            <a:endParaRPr lang="en-US" sz="1400" dirty="0">
              <a:latin typeface="PT Sans" panose="020B0503020203020204" pitchFamily="34" charset="77"/>
            </a:endParaRPr>
          </a:p>
        </p:txBody>
      </p:sp>
      <p:sp>
        <p:nvSpPr>
          <p:cNvPr id="156" name="Text Box 8">
            <a:extLst>
              <a:ext uri="{FF2B5EF4-FFF2-40B4-BE49-F238E27FC236}">
                <a16:creationId xmlns:a16="http://schemas.microsoft.com/office/drawing/2014/main" id="{14BFF3E2-B3B0-4E26-8D0E-A7A563E61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5217" y="2700084"/>
            <a:ext cx="2484277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1400" b="1" dirty="0">
                <a:latin typeface="PT Sans" panose="020B0503020203020204" pitchFamily="34" charset="0"/>
              </a:rPr>
              <a:t>Database</a:t>
            </a:r>
            <a:r>
              <a:rPr lang="de-DE" sz="1400" b="1" dirty="0">
                <a:latin typeface="PT Sans" panose="020B0503020203020204" pitchFamily="34" charset="0"/>
              </a:rPr>
              <a:t> Nodes (DBN)</a:t>
            </a:r>
            <a:endParaRPr lang="de-DE" sz="1400" dirty="0"/>
          </a:p>
          <a:p>
            <a:pPr marL="285750" indent="-285750" eaLnBrk="0" hangingPunct="0">
              <a:buClr>
                <a:srgbClr val="E2001A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latin typeface="PT Sans" panose="020B0503020203020204" pitchFamily="34" charset="77"/>
              </a:rPr>
              <a:t>Databases and Logs</a:t>
            </a:r>
          </a:p>
          <a:p>
            <a:pPr marL="285750" indent="-285750" eaLnBrk="0" hangingPunct="0">
              <a:buClr>
                <a:srgbClr val="E2001A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latin typeface="PT Sans" panose="020B0503020203020204" pitchFamily="34" charset="0"/>
              </a:rPr>
              <a:t>HTML admin interface</a:t>
            </a:r>
            <a:endParaRPr lang="en-US" sz="1400" dirty="0">
              <a:latin typeface="PT Sans" panose="020B0503020203020204" pitchFamily="34" charset="77"/>
            </a:endParaRPr>
          </a:p>
          <a:p>
            <a:pPr marL="285750" indent="-285750" eaLnBrk="0" hangingPunct="0">
              <a:buClr>
                <a:srgbClr val="E2001A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latin typeface="PT Sans" panose="020B0503020203020204" pitchFamily="34" charset="77"/>
              </a:rPr>
              <a:t>Library Robotics Control</a:t>
            </a:r>
          </a:p>
          <a:p>
            <a:pPr marL="285750" indent="-285750" eaLnBrk="0" hangingPunct="0">
              <a:buClr>
                <a:srgbClr val="E2001A"/>
              </a:buClr>
              <a:buFont typeface="Wingdings" panose="05000000000000000000" pitchFamily="2" charset="2"/>
              <a:buChar char="§"/>
            </a:pPr>
            <a:r>
              <a:rPr lang="ja-JP" altLang="en-US" sz="1400" dirty="0">
                <a:latin typeface="PT Sans" panose="020B0503020203020204" pitchFamily="34" charset="0"/>
              </a:rPr>
              <a:t>最</a:t>
            </a:r>
            <a:r>
              <a:rPr lang="ja-JP" altLang="en-US" sz="1400" dirty="0" smtClean="0">
                <a:latin typeface="PT Sans" panose="020B0503020203020204" pitchFamily="34" charset="0"/>
              </a:rPr>
              <a:t>大で</a:t>
            </a:r>
            <a:r>
              <a:rPr lang="en-US" altLang="ja-JP" sz="1400" dirty="0" smtClean="0">
                <a:latin typeface="PT Sans" panose="020B0503020203020204" pitchFamily="34" charset="0"/>
              </a:rPr>
              <a:t>4</a:t>
            </a:r>
            <a:r>
              <a:rPr lang="ja-JP" altLang="en-US" sz="1400" dirty="0" smtClean="0">
                <a:latin typeface="PT Sans" panose="020B0503020203020204" pitchFamily="34" charset="0"/>
              </a:rPr>
              <a:t>ノード</a:t>
            </a:r>
            <a:endParaRPr lang="en-US" altLang="de-DE" sz="1400" dirty="0">
              <a:latin typeface="PT Sans" panose="020B0503020203020204" pitchFamily="34" charset="0"/>
            </a:endParaRPr>
          </a:p>
          <a:p>
            <a:pPr marL="285750" indent="-285750" eaLnBrk="0" hangingPunct="0">
              <a:buClr>
                <a:srgbClr val="E2001A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latin typeface="PT Sans" panose="020B0503020203020204" pitchFamily="34" charset="0"/>
              </a:rPr>
              <a:t>Up to 100 billion objects per S3 bucket</a:t>
            </a:r>
          </a:p>
        </p:txBody>
      </p:sp>
      <p:sp>
        <p:nvSpPr>
          <p:cNvPr id="68" name="Rectangle 35">
            <a:extLst>
              <a:ext uri="{FF2B5EF4-FFF2-40B4-BE49-F238E27FC236}">
                <a16:creationId xmlns:a16="http://schemas.microsoft.com/office/drawing/2014/main" id="{6D74384C-C0FA-4FC6-A35A-FDC800CC4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00" y="1152000"/>
            <a:ext cx="792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de-DE" sz="2200" dirty="0">
                <a:latin typeface="PT Sans" panose="020B0503020203020204" pitchFamily="34" charset="0"/>
              </a:rPr>
              <a:t>System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de-DE" sz="2200" dirty="0">
                <a:latin typeface="PT Sans" panose="020B0503020203020204" pitchFamily="34" charset="0"/>
              </a:rPr>
              <a:t>Components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ED88CED-8E7E-455E-993D-B83BF08A623D}"/>
              </a:ext>
            </a:extLst>
          </p:cNvPr>
          <p:cNvSpPr/>
          <p:nvPr/>
        </p:nvSpPr>
        <p:spPr bwMode="auto">
          <a:xfrm>
            <a:off x="3297800" y="1124274"/>
            <a:ext cx="1836000" cy="3510427"/>
          </a:xfrm>
          <a:prstGeom prst="rect">
            <a:avLst/>
          </a:prstGeom>
          <a:noFill/>
          <a:ln w="19050">
            <a:solidFill>
              <a:srgbClr val="E2001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176" tIns="45588" rIns="91176" bIns="45588" rtlCol="0" anchor="ctr"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200" dirty="0"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120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4DC943D4-8FD1-4E92-8D75-2AEFE8B9CC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720" y="2338151"/>
            <a:ext cx="2016224" cy="803476"/>
          </a:xfrm>
          <a:prstGeom prst="rect">
            <a:avLst/>
          </a:prstGeom>
        </p:spPr>
      </p:pic>
      <p:sp>
        <p:nvSpPr>
          <p:cNvPr id="14" name="Rectangle 35">
            <a:extLst>
              <a:ext uri="{FF2B5EF4-FFF2-40B4-BE49-F238E27FC236}">
                <a16:creationId xmlns:a16="http://schemas.microsoft.com/office/drawing/2014/main" id="{F0951DDC-C5F3-4715-A2FF-AD4516FBB0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00" y="1152000"/>
            <a:ext cx="792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76" tIns="45588" rIns="91176" bIns="45588"/>
          <a:lstStyle>
            <a:lvl1pPr marL="342900" indent="-3429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 Cond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 Cond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de-DE" sz="2200" dirty="0">
                <a:latin typeface="PT Sans" panose="020B0503020203020204" pitchFamily="34" charset="0"/>
              </a:rPr>
              <a:t>Software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de-DE" sz="2200" dirty="0">
                <a:latin typeface="PT Sans" panose="020B0503020203020204" pitchFamily="34" charset="0"/>
              </a:rPr>
              <a:t>Solution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B36AA98E-E6DA-4425-A6BA-BC9DC2D5B087}"/>
              </a:ext>
            </a:extLst>
          </p:cNvPr>
          <p:cNvSpPr>
            <a:spLocks noChangeAspect="1"/>
          </p:cNvSpPr>
          <p:nvPr/>
        </p:nvSpPr>
        <p:spPr bwMode="auto">
          <a:xfrm>
            <a:off x="6613259" y="3877431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ja-JP" altLang="en-US" sz="1200" b="1" dirty="0" smtClean="0">
                <a:latin typeface="PT Sans" panose="020B0503020203020204" pitchFamily="34" charset="0"/>
              </a:rPr>
              <a:t>最大で</a:t>
            </a:r>
            <a:r>
              <a:rPr lang="de-DE" sz="1200" b="1" dirty="0" smtClean="0">
                <a:latin typeface="PT Sans" panose="020B0503020203020204" pitchFamily="34" charset="0"/>
              </a:rPr>
              <a:t>8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台の</a:t>
            </a:r>
            <a:endParaRPr lang="en-US" altLang="ja-JP" sz="1200" b="1" dirty="0" smtClean="0">
              <a:latin typeface="PT Sans" panose="020B0503020203020204" pitchFamily="34" charset="0"/>
            </a:endParaRPr>
          </a:p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ja-JP" altLang="en-US" sz="1200" b="1" dirty="0" smtClean="0">
                <a:latin typeface="PT Sans" panose="020B0503020203020204" pitchFamily="34" charset="0"/>
              </a:rPr>
              <a:t>テ－プライブラリー</a:t>
            </a:r>
            <a:endParaRPr lang="de-DE" sz="1200" dirty="0">
              <a:latin typeface="PT Sans" panose="020B0503020203020204" pitchFamily="34" charset="0"/>
            </a:endParaRPr>
          </a:p>
        </p:txBody>
      </p:sp>
      <p:sp>
        <p:nvSpPr>
          <p:cNvPr id="30" name="Ellipse 16">
            <a:extLst>
              <a:ext uri="{FF2B5EF4-FFF2-40B4-BE49-F238E27FC236}">
                <a16:creationId xmlns:a16="http://schemas.microsoft.com/office/drawing/2014/main" id="{F0103909-7667-45FA-B01A-F260F43FDA81}"/>
              </a:ext>
            </a:extLst>
          </p:cNvPr>
          <p:cNvSpPr>
            <a:spLocks noChangeAspect="1"/>
          </p:cNvSpPr>
          <p:nvPr/>
        </p:nvSpPr>
        <p:spPr bwMode="auto">
          <a:xfrm>
            <a:off x="6424512" y="3928631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algn="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1A19F49B-AA7D-4F6E-9675-0255CDFB4A07}"/>
              </a:ext>
            </a:extLst>
          </p:cNvPr>
          <p:cNvSpPr>
            <a:spLocks noChangeAspect="1"/>
          </p:cNvSpPr>
          <p:nvPr/>
        </p:nvSpPr>
        <p:spPr bwMode="auto">
          <a:xfrm>
            <a:off x="6622026" y="3315311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ja-JP" altLang="en-US" sz="1200" b="1" dirty="0" smtClean="0">
                <a:latin typeface="PT Sans" panose="020B0503020203020204" pitchFamily="34" charset="0"/>
              </a:rPr>
              <a:t>最大で</a:t>
            </a:r>
            <a:r>
              <a:rPr lang="de-DE" sz="1200" b="1" dirty="0" smtClean="0">
                <a:latin typeface="PT Sans" panose="020B0503020203020204" pitchFamily="34" charset="0"/>
              </a:rPr>
              <a:t>256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台の</a:t>
            </a:r>
            <a:endParaRPr lang="en-US" altLang="ja-JP" sz="1200" b="1" dirty="0" smtClean="0">
              <a:latin typeface="PT Sans" panose="020B0503020203020204" pitchFamily="34" charset="0"/>
            </a:endParaRPr>
          </a:p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ja-JP" altLang="en-US" sz="1200" b="1" dirty="0" smtClean="0">
                <a:latin typeface="PT Sans" panose="020B0503020203020204" pitchFamily="34" charset="0"/>
              </a:rPr>
              <a:t>テープドライブ</a:t>
            </a:r>
            <a:endParaRPr lang="de-DE" sz="1200" dirty="0">
              <a:latin typeface="PT Sans" panose="020B0503020203020204" pitchFamily="34" charset="0"/>
            </a:endParaRPr>
          </a:p>
        </p:txBody>
      </p:sp>
      <p:sp>
        <p:nvSpPr>
          <p:cNvPr id="35" name="Ellipse 16">
            <a:extLst>
              <a:ext uri="{FF2B5EF4-FFF2-40B4-BE49-F238E27FC236}">
                <a16:creationId xmlns:a16="http://schemas.microsoft.com/office/drawing/2014/main" id="{3212459B-F4C5-4E3D-AF39-C02217CAA05B}"/>
              </a:ext>
            </a:extLst>
          </p:cNvPr>
          <p:cNvSpPr>
            <a:spLocks noChangeAspect="1"/>
          </p:cNvSpPr>
          <p:nvPr/>
        </p:nvSpPr>
        <p:spPr bwMode="auto">
          <a:xfrm>
            <a:off x="6418649" y="3366510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algn="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5A892D05-9BEB-4D3F-A0C1-9BA8EDCC6ABD}"/>
              </a:ext>
            </a:extLst>
          </p:cNvPr>
          <p:cNvSpPr>
            <a:spLocks noChangeAspect="1"/>
          </p:cNvSpPr>
          <p:nvPr/>
        </p:nvSpPr>
        <p:spPr bwMode="auto">
          <a:xfrm>
            <a:off x="6622026" y="2724074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ja-JP" altLang="en-US" sz="1200" dirty="0" smtClean="0">
                <a:latin typeface="PT Sans" panose="020B0503020203020204" pitchFamily="34" charset="0"/>
              </a:rPr>
              <a:t>データ転送速度</a:t>
            </a:r>
            <a:endParaRPr lang="en-US" altLang="ja-JP" sz="1200" dirty="0" smtClean="0">
              <a:latin typeface="PT Sans" panose="020B0503020203020204" pitchFamily="34" charset="0"/>
            </a:endParaRPr>
          </a:p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en-US" sz="1200" dirty="0" smtClean="0">
                <a:latin typeface="PT Sans" panose="020B0503020203020204" pitchFamily="34" charset="0"/>
              </a:rPr>
              <a:t> </a:t>
            </a:r>
            <a:r>
              <a:rPr lang="en-US" sz="1200" b="1" dirty="0">
                <a:latin typeface="PT Sans" panose="020B0503020203020204" pitchFamily="34" charset="0"/>
              </a:rPr>
              <a:t>230 </a:t>
            </a:r>
            <a:r>
              <a:rPr lang="en-US" sz="1200" b="1" dirty="0" smtClean="0">
                <a:latin typeface="PT Sans" panose="020B0503020203020204" pitchFamily="34" charset="0"/>
              </a:rPr>
              <a:t>GB/s</a:t>
            </a:r>
            <a:endParaRPr lang="en-US" sz="1200" dirty="0">
              <a:latin typeface="PT Sans" panose="020B0503020203020204" pitchFamily="34" charset="0"/>
            </a:endParaRPr>
          </a:p>
        </p:txBody>
      </p:sp>
      <p:sp>
        <p:nvSpPr>
          <p:cNvPr id="38" name="Ellipse 16">
            <a:extLst>
              <a:ext uri="{FF2B5EF4-FFF2-40B4-BE49-F238E27FC236}">
                <a16:creationId xmlns:a16="http://schemas.microsoft.com/office/drawing/2014/main" id="{69508AE6-91DB-4D71-8C85-F983982BFD3C}"/>
              </a:ext>
            </a:extLst>
          </p:cNvPr>
          <p:cNvSpPr>
            <a:spLocks noChangeAspect="1"/>
          </p:cNvSpPr>
          <p:nvPr/>
        </p:nvSpPr>
        <p:spPr bwMode="auto">
          <a:xfrm>
            <a:off x="6418649" y="2775273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algn="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274916D8-DADE-4193-87F6-E365AA40FE6F}"/>
              </a:ext>
            </a:extLst>
          </p:cNvPr>
          <p:cNvSpPr>
            <a:spLocks noChangeAspect="1"/>
          </p:cNvSpPr>
          <p:nvPr/>
        </p:nvSpPr>
        <p:spPr bwMode="auto">
          <a:xfrm>
            <a:off x="6631399" y="2120270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en-US" sz="1200" b="1" dirty="0" smtClean="0">
                <a:latin typeface="PT Sans" panose="020B0503020203020204" pitchFamily="34" charset="0"/>
              </a:rPr>
              <a:t>S3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のバケット当り</a:t>
            </a:r>
            <a:r>
              <a:rPr lang="en-US" sz="1200" b="1" dirty="0" smtClean="0">
                <a:latin typeface="PT Sans" panose="020B0503020203020204" pitchFamily="34" charset="0"/>
              </a:rPr>
              <a:t>1000</a:t>
            </a:r>
            <a:r>
              <a:rPr lang="ja-JP" altLang="en-US" sz="1200" b="1" dirty="0" smtClean="0">
                <a:latin typeface="PT Sans" panose="020B0503020203020204" pitchFamily="34" charset="0"/>
              </a:rPr>
              <a:t>億オブジェクト</a:t>
            </a:r>
            <a:r>
              <a:rPr lang="en-US" sz="1200" dirty="0">
                <a:latin typeface="PT Sans" panose="020B0503020203020204" pitchFamily="34" charset="0"/>
              </a:rPr>
              <a:t/>
            </a:r>
            <a:br>
              <a:rPr lang="en-US" sz="1200" dirty="0">
                <a:latin typeface="PT Sans" panose="020B0503020203020204" pitchFamily="34" charset="0"/>
              </a:rPr>
            </a:br>
            <a:r>
              <a:rPr lang="ja-JP" altLang="en-US" sz="1200" dirty="0" smtClean="0">
                <a:latin typeface="PT Sans" panose="020B0503020203020204" pitchFamily="34" charset="0"/>
              </a:rPr>
              <a:t>を管理可能</a:t>
            </a:r>
            <a:endParaRPr lang="en-US" sz="1200" dirty="0">
              <a:latin typeface="PT Sans" panose="020B0503020203020204" pitchFamily="34" charset="0"/>
            </a:endParaRPr>
          </a:p>
        </p:txBody>
      </p:sp>
      <p:sp>
        <p:nvSpPr>
          <p:cNvPr id="44" name="Ellipse 16">
            <a:extLst>
              <a:ext uri="{FF2B5EF4-FFF2-40B4-BE49-F238E27FC236}">
                <a16:creationId xmlns:a16="http://schemas.microsoft.com/office/drawing/2014/main" id="{AAB87105-DE7D-4FF8-9F92-A0EC882A8427}"/>
              </a:ext>
            </a:extLst>
          </p:cNvPr>
          <p:cNvSpPr>
            <a:spLocks noChangeAspect="1"/>
          </p:cNvSpPr>
          <p:nvPr/>
        </p:nvSpPr>
        <p:spPr bwMode="auto">
          <a:xfrm>
            <a:off x="6419601" y="2175466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algn="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01D56E2B-4CF9-4D48-82D7-E53FDD9D2D0D}"/>
              </a:ext>
            </a:extLst>
          </p:cNvPr>
          <p:cNvSpPr>
            <a:spLocks noChangeAspect="1"/>
          </p:cNvSpPr>
          <p:nvPr/>
        </p:nvSpPr>
        <p:spPr bwMode="auto">
          <a:xfrm>
            <a:off x="6629986" y="1553849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ja-JP" altLang="en-US" sz="1200" dirty="0" smtClean="0">
                <a:latin typeface="PT Sans" panose="020B0503020203020204" pitchFamily="34" charset="0"/>
              </a:rPr>
              <a:t>ノード単位で拡張</a:t>
            </a:r>
            <a:endParaRPr lang="de-DE" sz="1200" b="1" dirty="0">
              <a:latin typeface="PT Sans" panose="020B0503020203020204" pitchFamily="34" charset="0"/>
            </a:endParaRPr>
          </a:p>
        </p:txBody>
      </p:sp>
      <p:sp>
        <p:nvSpPr>
          <p:cNvPr id="47" name="Ellipse 16">
            <a:extLst>
              <a:ext uri="{FF2B5EF4-FFF2-40B4-BE49-F238E27FC236}">
                <a16:creationId xmlns:a16="http://schemas.microsoft.com/office/drawing/2014/main" id="{A4DF4E4E-DDEA-47B0-A0CE-313A49BBF02B}"/>
              </a:ext>
            </a:extLst>
          </p:cNvPr>
          <p:cNvSpPr>
            <a:spLocks noChangeAspect="1"/>
          </p:cNvSpPr>
          <p:nvPr/>
        </p:nvSpPr>
        <p:spPr bwMode="auto">
          <a:xfrm>
            <a:off x="6418187" y="1601730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algn="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3B0ECF1A-01CD-43C3-82B5-125FDE73A797}"/>
              </a:ext>
            </a:extLst>
          </p:cNvPr>
          <p:cNvSpPr>
            <a:spLocks noChangeAspect="1"/>
          </p:cNvSpPr>
          <p:nvPr/>
        </p:nvSpPr>
        <p:spPr bwMode="auto">
          <a:xfrm>
            <a:off x="1835458" y="2724074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de-DE" sz="1200" dirty="0" smtClean="0">
                <a:latin typeface="PT Sans" panose="020B0503020203020204" pitchFamily="34" charset="0"/>
              </a:rPr>
              <a:t>Native </a:t>
            </a:r>
            <a:r>
              <a:rPr lang="de-DE" sz="1200" b="1" dirty="0">
                <a:latin typeface="PT Sans" panose="020B0503020203020204" pitchFamily="34" charset="0"/>
              </a:rPr>
              <a:t>S3</a:t>
            </a:r>
            <a:r>
              <a:rPr lang="de-DE" sz="1200" dirty="0">
                <a:latin typeface="PT Sans" panose="020B0503020203020204" pitchFamily="34" charset="0"/>
              </a:rPr>
              <a:t> API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30DE5320-F6A3-420C-8310-1BF1C9B7A33F}"/>
              </a:ext>
            </a:extLst>
          </p:cNvPr>
          <p:cNvSpPr>
            <a:spLocks noChangeAspect="1"/>
          </p:cNvSpPr>
          <p:nvPr/>
        </p:nvSpPr>
        <p:spPr bwMode="auto">
          <a:xfrm>
            <a:off x="1834007" y="3877431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ja-JP" altLang="en-US" sz="1200" dirty="0">
                <a:latin typeface="PT Sans" panose="020B0503020203020204" pitchFamily="34" charset="0"/>
              </a:rPr>
              <a:t>オブジェク</a:t>
            </a:r>
            <a:r>
              <a:rPr lang="ja-JP" altLang="en-US" sz="1200" dirty="0" smtClean="0">
                <a:latin typeface="PT Sans" panose="020B0503020203020204" pitchFamily="34" charset="0"/>
              </a:rPr>
              <a:t>トの</a:t>
            </a:r>
            <a:r>
              <a:rPr lang="en-US" sz="1200" dirty="0">
                <a:latin typeface="PT Sans" panose="020B0503020203020204" pitchFamily="34" charset="0"/>
              </a:rPr>
              <a:t/>
            </a:r>
            <a:br>
              <a:rPr lang="en-US" sz="1200" dirty="0">
                <a:latin typeface="PT Sans" panose="020B0503020203020204" pitchFamily="34" charset="0"/>
              </a:rPr>
            </a:br>
            <a:r>
              <a:rPr lang="en-US" sz="1200" b="1" dirty="0">
                <a:latin typeface="PT Sans" panose="020B0503020203020204" pitchFamily="34" charset="0"/>
              </a:rPr>
              <a:t>Versioning</a:t>
            </a: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1592F4BE-166C-4457-8CE0-A1AA8792CA54}"/>
              </a:ext>
            </a:extLst>
          </p:cNvPr>
          <p:cNvSpPr>
            <a:spLocks noChangeAspect="1"/>
          </p:cNvSpPr>
          <p:nvPr/>
        </p:nvSpPr>
        <p:spPr bwMode="auto">
          <a:xfrm>
            <a:off x="1835459" y="3315311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200" b="1" dirty="0">
                <a:latin typeface="PT Sans" panose="020B0503020203020204" pitchFamily="34" charset="0"/>
              </a:rPr>
              <a:t>Erasure Coding</a:t>
            </a:r>
            <a:r>
              <a:rPr lang="en-US" sz="1200" dirty="0">
                <a:latin typeface="PT Sans" panose="020B0503020203020204" pitchFamily="34" charset="0"/>
              </a:rPr>
              <a:t/>
            </a:r>
            <a:br>
              <a:rPr lang="en-US" sz="1200" dirty="0">
                <a:latin typeface="PT Sans" panose="020B0503020203020204" pitchFamily="34" charset="0"/>
              </a:rPr>
            </a:br>
            <a:r>
              <a:rPr lang="en-US" sz="1200" dirty="0">
                <a:latin typeface="PT Sans" panose="020B0503020203020204" pitchFamily="34" charset="0"/>
              </a:rPr>
              <a:t>for tape storage</a:t>
            </a: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14D9311E-C736-469E-91CB-CC814DAC1BD9}"/>
              </a:ext>
            </a:extLst>
          </p:cNvPr>
          <p:cNvSpPr>
            <a:spLocks noChangeAspect="1"/>
          </p:cNvSpPr>
          <p:nvPr/>
        </p:nvSpPr>
        <p:spPr bwMode="auto">
          <a:xfrm>
            <a:off x="1837518" y="2120270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1200" b="1" dirty="0">
                <a:latin typeface="PT Sans" panose="020B0503020203020204" pitchFamily="34" charset="0"/>
              </a:rPr>
              <a:t>H</a:t>
            </a:r>
            <a:r>
              <a:rPr lang="en-US" sz="1200" dirty="0">
                <a:latin typeface="PT Sans" panose="020B0503020203020204" pitchFamily="34" charset="0"/>
              </a:rPr>
              <a:t>igh </a:t>
            </a:r>
            <a:r>
              <a:rPr lang="en-US" sz="1200" b="1" dirty="0">
                <a:latin typeface="PT Sans" panose="020B0503020203020204" pitchFamily="34" charset="0"/>
              </a:rPr>
              <a:t>A</a:t>
            </a:r>
            <a:r>
              <a:rPr lang="en-US" sz="1200" dirty="0">
                <a:latin typeface="PT Sans" panose="020B0503020203020204" pitchFamily="34" charset="0"/>
              </a:rPr>
              <a:t>vailability</a:t>
            </a:r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ABA26862-905C-4F58-B6F9-23AFE961D906}"/>
              </a:ext>
            </a:extLst>
          </p:cNvPr>
          <p:cNvSpPr>
            <a:spLocks noChangeAspect="1"/>
          </p:cNvSpPr>
          <p:nvPr/>
        </p:nvSpPr>
        <p:spPr bwMode="auto">
          <a:xfrm>
            <a:off x="1836105" y="1553849"/>
            <a:ext cx="1566527" cy="468000"/>
          </a:xfrm>
          <a:prstGeom prst="rect">
            <a:avLst/>
          </a:prstGeom>
          <a:solidFill>
            <a:srgbClr val="ECEDED"/>
          </a:solidFill>
          <a:ln w="12700">
            <a:noFill/>
            <a:miter lim="800000"/>
            <a:headEnd/>
            <a:tailEnd/>
          </a:ln>
        </p:spPr>
        <p:txBody>
          <a:bodyPr lIns="91176" tIns="45588" rIns="91176" bIns="45588" rtlCol="0" anchor="ctr"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ja-JP" altLang="en-US" sz="1200" dirty="0">
                <a:latin typeface="PT Sans" panose="020B0503020203020204" pitchFamily="34" charset="0"/>
              </a:rPr>
              <a:t>テー</a:t>
            </a:r>
            <a:r>
              <a:rPr lang="ja-JP" altLang="en-US" sz="1200" dirty="0" smtClean="0">
                <a:latin typeface="PT Sans" panose="020B0503020203020204" pitchFamily="34" charset="0"/>
              </a:rPr>
              <a:t>プベースの</a:t>
            </a:r>
            <a:r>
              <a:rPr lang="en-US" sz="1200" dirty="0">
                <a:latin typeface="PT Sans" panose="020B0503020203020204" pitchFamily="34" charset="0"/>
              </a:rPr>
              <a:t/>
            </a:r>
            <a:br>
              <a:rPr lang="en-US" sz="1200" dirty="0">
                <a:latin typeface="PT Sans" panose="020B0503020203020204" pitchFamily="34" charset="0"/>
              </a:rPr>
            </a:br>
            <a:r>
              <a:rPr lang="en-US" sz="1200" b="1" dirty="0">
                <a:latin typeface="PT Sans" panose="020B0503020203020204" pitchFamily="34" charset="0"/>
              </a:rPr>
              <a:t>Object Storage</a:t>
            </a:r>
          </a:p>
        </p:txBody>
      </p:sp>
      <p:sp>
        <p:nvSpPr>
          <p:cNvPr id="77" name="Ellipse 16">
            <a:extLst>
              <a:ext uri="{FF2B5EF4-FFF2-40B4-BE49-F238E27FC236}">
                <a16:creationId xmlns:a16="http://schemas.microsoft.com/office/drawing/2014/main" id="{DC31C3FB-B212-4CDB-909F-42305D335AE7}"/>
              </a:ext>
            </a:extLst>
          </p:cNvPr>
          <p:cNvSpPr>
            <a:spLocks noChangeAspect="1"/>
          </p:cNvSpPr>
          <p:nvPr/>
        </p:nvSpPr>
        <p:spPr bwMode="auto">
          <a:xfrm>
            <a:off x="3191294" y="1601730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660B8585-F1DC-420E-8A74-AC61B01D0D9A}"/>
              </a:ext>
            </a:extLst>
          </p:cNvPr>
          <p:cNvSpPr txBox="1"/>
          <p:nvPr/>
        </p:nvSpPr>
        <p:spPr>
          <a:xfrm>
            <a:off x="3822358" y="3326837"/>
            <a:ext cx="2225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PT Sans" panose="020B0503020203020204" pitchFamily="34" charset="0"/>
              </a:rPr>
              <a:t>High Performance S3 Gateway</a:t>
            </a:r>
            <a:br>
              <a:rPr lang="de-DE" sz="1200" dirty="0">
                <a:latin typeface="PT Sans" panose="020B0503020203020204" pitchFamily="34" charset="0"/>
              </a:rPr>
            </a:br>
            <a:r>
              <a:rPr lang="en-US" sz="1200" dirty="0">
                <a:latin typeface="PT Sans" panose="020B0503020203020204" pitchFamily="34" charset="0"/>
              </a:rPr>
              <a:t>for</a:t>
            </a:r>
            <a:r>
              <a:rPr lang="de-DE" sz="1200" dirty="0">
                <a:latin typeface="PT Sans" panose="020B0503020203020204" pitchFamily="34" charset="0"/>
              </a:rPr>
              <a:t> Tape Storage</a:t>
            </a:r>
          </a:p>
        </p:txBody>
      </p:sp>
      <p:sp>
        <p:nvSpPr>
          <p:cNvPr id="25" name="Ellipse 16">
            <a:extLst>
              <a:ext uri="{FF2B5EF4-FFF2-40B4-BE49-F238E27FC236}">
                <a16:creationId xmlns:a16="http://schemas.microsoft.com/office/drawing/2014/main" id="{602801A2-B3E2-4A24-978A-DAF6D94161BB}"/>
              </a:ext>
            </a:extLst>
          </p:cNvPr>
          <p:cNvSpPr>
            <a:spLocks noChangeAspect="1"/>
          </p:cNvSpPr>
          <p:nvPr/>
        </p:nvSpPr>
        <p:spPr bwMode="auto">
          <a:xfrm>
            <a:off x="3191294" y="2168962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26" name="Ellipse 16">
            <a:extLst>
              <a:ext uri="{FF2B5EF4-FFF2-40B4-BE49-F238E27FC236}">
                <a16:creationId xmlns:a16="http://schemas.microsoft.com/office/drawing/2014/main" id="{2E9A7E98-6794-4843-B895-E7197B41F7CA}"/>
              </a:ext>
            </a:extLst>
          </p:cNvPr>
          <p:cNvSpPr>
            <a:spLocks noChangeAspect="1"/>
          </p:cNvSpPr>
          <p:nvPr/>
        </p:nvSpPr>
        <p:spPr bwMode="auto">
          <a:xfrm>
            <a:off x="3186798" y="2772392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27" name="Ellipse 16">
            <a:extLst>
              <a:ext uri="{FF2B5EF4-FFF2-40B4-BE49-F238E27FC236}">
                <a16:creationId xmlns:a16="http://schemas.microsoft.com/office/drawing/2014/main" id="{31E6E1C1-A0F3-425E-98D4-85AC0910D94F}"/>
              </a:ext>
            </a:extLst>
          </p:cNvPr>
          <p:cNvSpPr>
            <a:spLocks noChangeAspect="1"/>
          </p:cNvSpPr>
          <p:nvPr/>
        </p:nvSpPr>
        <p:spPr bwMode="auto">
          <a:xfrm>
            <a:off x="3186798" y="3363878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28" name="Ellipse 16">
            <a:extLst>
              <a:ext uri="{FF2B5EF4-FFF2-40B4-BE49-F238E27FC236}">
                <a16:creationId xmlns:a16="http://schemas.microsoft.com/office/drawing/2014/main" id="{190ED629-B013-41CF-BEB7-A36E8CA90D19}"/>
              </a:ext>
            </a:extLst>
          </p:cNvPr>
          <p:cNvSpPr>
            <a:spLocks noChangeAspect="1"/>
          </p:cNvSpPr>
          <p:nvPr/>
        </p:nvSpPr>
        <p:spPr bwMode="auto">
          <a:xfrm>
            <a:off x="3191702" y="3926414"/>
            <a:ext cx="359960" cy="360000"/>
          </a:xfrm>
          <a:prstGeom prst="ellipse">
            <a:avLst/>
          </a:prstGeom>
          <a:solidFill>
            <a:srgbClr val="E2001A"/>
          </a:solidFill>
          <a:ln w="127000">
            <a:solidFill>
              <a:schemeClr val="bg1"/>
            </a:solidFill>
          </a:ln>
        </p:spPr>
        <p:txBody>
          <a:bodyPr lIns="36000" tIns="36000" rIns="36000" bIns="36000" rtlCol="0" anchor="ctr"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12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172765"/>
      </p:ext>
    </p:extLst>
  </p:cSld>
  <p:clrMapOvr>
    <a:masterClrMapping/>
  </p:clrMapOvr>
</p:sld>
</file>

<file path=ppt/theme/theme1.xml><?xml version="1.0" encoding="utf-8"?>
<a:theme xmlns:a="http://schemas.openxmlformats.org/drawingml/2006/main" name="PPT-Vorlage_PSM_Entwurf neues Logo_ohne PSM Logo_110915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lIns="91176" tIns="45588" rIns="91176" bIns="45588"/>
      <a:lstStyle>
        <a:defPPr eaLnBrk="1" hangingPunct="1">
          <a:lnSpc>
            <a:spcPct val="80000"/>
          </a:lnSpc>
          <a:spcBef>
            <a:spcPct val="20000"/>
          </a:spcBef>
          <a:buFont typeface="Arial" charset="0"/>
          <a:buNone/>
          <a:defRPr sz="2200" dirty="0" smtClean="0">
            <a:latin typeface="PT Sans" panose="020B0503020203020204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PPT-Vorlage_PSM_Entwurf neues Logo_ohne PSM Logo_110915</Template>
  <TotalTime>2687</TotalTime>
  <Words>1465</Words>
  <Application>Microsoft Office PowerPoint</Application>
  <PresentationFormat>On-screen Show (16:9)</PresentationFormat>
  <Paragraphs>210</Paragraphs>
  <Slides>34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Arial</vt:lpstr>
      <vt:lpstr>PT Sans Bold</vt:lpstr>
      <vt:lpstr>ＭＳ Ｐゴシック</vt:lpstr>
      <vt:lpstr>PT Sans</vt:lpstr>
      <vt:lpstr>Calibri</vt:lpstr>
      <vt:lpstr>Symbol</vt:lpstr>
      <vt:lpstr>Wingdings</vt:lpstr>
      <vt:lpstr>PPT-Vorlage_PSM_Entwurf neues Logo_ohne PSM Logo_110915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PoINT Archival Gateway</dc:title>
  <dc:creator>Hiroaki Kadono</dc:creator>
  <cp:lastModifiedBy>kadono</cp:lastModifiedBy>
  <cp:revision>184</cp:revision>
  <cp:lastPrinted>2019-04-04T01:19:08Z</cp:lastPrinted>
  <dcterms:created xsi:type="dcterms:W3CDTF">2015-10-02T11:00:11Z</dcterms:created>
  <dcterms:modified xsi:type="dcterms:W3CDTF">2020-11-27T12:13:57Z</dcterms:modified>
</cp:coreProperties>
</file>